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6" r:id="rId2"/>
    <p:sldId id="256" r:id="rId3"/>
    <p:sldId id="258" r:id="rId4"/>
    <p:sldId id="259" r:id="rId5"/>
    <p:sldId id="270" r:id="rId6"/>
    <p:sldId id="262" r:id="rId7"/>
    <p:sldId id="261" r:id="rId8"/>
    <p:sldId id="260" r:id="rId9"/>
    <p:sldId id="263" r:id="rId10"/>
    <p:sldId id="275" r:id="rId11"/>
    <p:sldId id="267" r:id="rId12"/>
    <p:sldId id="273" r:id="rId13"/>
  </p:sldIdLst>
  <p:sldSz cx="12192000" cy="6858000"/>
  <p:notesSz cx="6858000" cy="9083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D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247" autoAdjust="0"/>
  </p:normalViewPr>
  <p:slideViewPr>
    <p:cSldViewPr snapToGrid="0">
      <p:cViewPr varScale="1">
        <p:scale>
          <a:sx n="98" d="100"/>
          <a:sy n="98" d="100"/>
        </p:scale>
        <p:origin x="1074" y="31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 Gladney" userId="720142266581e80a" providerId="LiveId" clId="{B542BB70-33E6-4303-B379-237660C27D26}"/>
    <pc:docChg chg="custSel modSld">
      <pc:chgData name="Louis Gladney" userId="720142266581e80a" providerId="LiveId" clId="{B542BB70-33E6-4303-B379-237660C27D26}" dt="2025-12-21T15:47:37.515" v="167" actId="6549"/>
      <pc:docMkLst>
        <pc:docMk/>
      </pc:docMkLst>
      <pc:sldChg chg="modSp mod">
        <pc:chgData name="Louis Gladney" userId="720142266581e80a" providerId="LiveId" clId="{B542BB70-33E6-4303-B379-237660C27D26}" dt="2025-12-21T15:47:37.515" v="167" actId="6549"/>
        <pc:sldMkLst>
          <pc:docMk/>
          <pc:sldMk cId="1151970386" sldId="258"/>
        </pc:sldMkLst>
        <pc:spChg chg="mod">
          <ac:chgData name="Louis Gladney" userId="720142266581e80a" providerId="LiveId" clId="{B542BB70-33E6-4303-B379-237660C27D26}" dt="2025-12-21T15:47:37.515" v="167" actId="6549"/>
          <ac:spMkLst>
            <pc:docMk/>
            <pc:sldMk cId="1151970386" sldId="258"/>
            <ac:spMk id="11" creationId="{00000000-0000-0000-0000-000000000000}"/>
          </ac:spMkLst>
        </pc:spChg>
      </pc:sldChg>
      <pc:sldChg chg="modSp mod">
        <pc:chgData name="Louis Gladney" userId="720142266581e80a" providerId="LiveId" clId="{B542BB70-33E6-4303-B379-237660C27D26}" dt="2025-12-21T14:20:31.937" v="90" actId="255"/>
        <pc:sldMkLst>
          <pc:docMk/>
          <pc:sldMk cId="3536375449" sldId="260"/>
        </pc:sldMkLst>
        <pc:spChg chg="mod">
          <ac:chgData name="Louis Gladney" userId="720142266581e80a" providerId="LiveId" clId="{B542BB70-33E6-4303-B379-237660C27D26}" dt="2025-12-21T14:20:31.937" v="90" actId="255"/>
          <ac:spMkLst>
            <pc:docMk/>
            <pc:sldMk cId="3536375449" sldId="260"/>
            <ac:spMk id="3" creationId="{00000000-0000-0000-0000-000000000000}"/>
          </ac:spMkLst>
        </pc:spChg>
      </pc:sldChg>
      <pc:sldChg chg="modSp mod">
        <pc:chgData name="Louis Gladney" userId="720142266581e80a" providerId="LiveId" clId="{B542BB70-33E6-4303-B379-237660C27D26}" dt="2025-12-21T15:44:38.275" v="128" actId="20577"/>
        <pc:sldMkLst>
          <pc:docMk/>
          <pc:sldMk cId="1982152760" sldId="262"/>
        </pc:sldMkLst>
        <pc:spChg chg="mod">
          <ac:chgData name="Louis Gladney" userId="720142266581e80a" providerId="LiveId" clId="{B542BB70-33E6-4303-B379-237660C27D26}" dt="2025-12-21T15:44:38.275" v="128" actId="20577"/>
          <ac:spMkLst>
            <pc:docMk/>
            <pc:sldMk cId="1982152760" sldId="262"/>
            <ac:spMk id="3" creationId="{00000000-0000-0000-0000-000000000000}"/>
          </ac:spMkLst>
        </pc:spChg>
      </pc:sldChg>
      <pc:sldChg chg="modSp mod">
        <pc:chgData name="Louis Gladney" userId="720142266581e80a" providerId="LiveId" clId="{B542BB70-33E6-4303-B379-237660C27D26}" dt="2025-12-21T15:45:50.133" v="141" actId="6549"/>
        <pc:sldMkLst>
          <pc:docMk/>
          <pc:sldMk cId="339578002" sldId="263"/>
        </pc:sldMkLst>
        <pc:spChg chg="mod">
          <ac:chgData name="Louis Gladney" userId="720142266581e80a" providerId="LiveId" clId="{B542BB70-33E6-4303-B379-237660C27D26}" dt="2025-12-21T15:45:50.133" v="141" actId="6549"/>
          <ac:spMkLst>
            <pc:docMk/>
            <pc:sldMk cId="339578002" sldId="263"/>
            <ac:spMk id="2" creationId="{00000000-0000-0000-0000-000000000000}"/>
          </ac:spMkLst>
        </pc:spChg>
        <pc:spChg chg="mod">
          <ac:chgData name="Louis Gladney" userId="720142266581e80a" providerId="LiveId" clId="{B542BB70-33E6-4303-B379-237660C27D26}" dt="2025-12-21T15:45:41.546" v="131" actId="6549"/>
          <ac:spMkLst>
            <pc:docMk/>
            <pc:sldMk cId="339578002" sldId="263"/>
            <ac:spMk id="3" creationId="{00000000-0000-0000-0000-000000000000}"/>
          </ac:spMkLst>
        </pc:spChg>
      </pc:sldChg>
      <pc:sldChg chg="modSp mod">
        <pc:chgData name="Louis Gladney" userId="720142266581e80a" providerId="LiveId" clId="{B542BB70-33E6-4303-B379-237660C27D26}" dt="2025-12-21T15:46:34.795" v="156" actId="20577"/>
        <pc:sldMkLst>
          <pc:docMk/>
          <pc:sldMk cId="2281999326" sldId="270"/>
        </pc:sldMkLst>
        <pc:spChg chg="mod">
          <ac:chgData name="Louis Gladney" userId="720142266581e80a" providerId="LiveId" clId="{B542BB70-33E6-4303-B379-237660C27D26}" dt="2025-12-21T15:46:34.795" v="156" actId="20577"/>
          <ac:spMkLst>
            <pc:docMk/>
            <pc:sldMk cId="2281999326" sldId="270"/>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76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5761"/>
          </a:xfrm>
          <a:prstGeom prst="rect">
            <a:avLst/>
          </a:prstGeom>
        </p:spPr>
        <p:txBody>
          <a:bodyPr vert="horz" lIns="91440" tIns="45720" rIns="91440" bIns="45720" rtlCol="0"/>
          <a:lstStyle>
            <a:lvl1pPr algn="r">
              <a:defRPr sz="1200"/>
            </a:lvl1pPr>
          </a:lstStyle>
          <a:p>
            <a:fld id="{4B4F56BA-646F-49DD-9B13-3DBC35BF289E}" type="datetimeFigureOut">
              <a:rPr lang="en-US" smtClean="0"/>
              <a:t>12/21/2025</a:t>
            </a:fld>
            <a:endParaRPr lang="en-US" dirty="0"/>
          </a:p>
        </p:txBody>
      </p:sp>
      <p:sp>
        <p:nvSpPr>
          <p:cNvPr id="4" name="Slide Image Placeholder 3"/>
          <p:cNvSpPr>
            <a:spLocks noGrp="1" noRot="1" noChangeAspect="1"/>
          </p:cNvSpPr>
          <p:nvPr>
            <p:ph type="sldImg" idx="2"/>
          </p:nvPr>
        </p:nvSpPr>
        <p:spPr>
          <a:xfrm>
            <a:off x="704850" y="1135063"/>
            <a:ext cx="5448300" cy="30654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71519"/>
            <a:ext cx="5486400" cy="357669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27915"/>
            <a:ext cx="2971800" cy="45576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27915"/>
            <a:ext cx="2971800" cy="455760"/>
          </a:xfrm>
          <a:prstGeom prst="rect">
            <a:avLst/>
          </a:prstGeom>
        </p:spPr>
        <p:txBody>
          <a:bodyPr vert="horz" lIns="91440" tIns="45720" rIns="91440" bIns="45720" rtlCol="0" anchor="b"/>
          <a:lstStyle>
            <a:lvl1pPr algn="r">
              <a:defRPr sz="1200"/>
            </a:lvl1pPr>
          </a:lstStyle>
          <a:p>
            <a:fld id="{0FB48EAC-3412-4EA6-936E-F5D3876D2B73}" type="slidenum">
              <a:rPr lang="en-US" smtClean="0"/>
              <a:t>‹#›</a:t>
            </a:fld>
            <a:endParaRPr lang="en-US" dirty="0"/>
          </a:p>
        </p:txBody>
      </p:sp>
    </p:spTree>
    <p:extLst>
      <p:ext uri="{BB962C8B-B14F-4D97-AF65-F5344CB8AC3E}">
        <p14:creationId xmlns:p14="http://schemas.microsoft.com/office/powerpoint/2010/main" val="367974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48EAC-3412-4EA6-936E-F5D3876D2B73}" type="slidenum">
              <a:rPr lang="en-US" smtClean="0"/>
              <a:t>2</a:t>
            </a:fld>
            <a:endParaRPr lang="en-US" dirty="0"/>
          </a:p>
        </p:txBody>
      </p:sp>
    </p:spTree>
    <p:extLst>
      <p:ext uri="{BB962C8B-B14F-4D97-AF65-F5344CB8AC3E}">
        <p14:creationId xmlns:p14="http://schemas.microsoft.com/office/powerpoint/2010/main" val="1275182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48EAC-3412-4EA6-936E-F5D3876D2B73}" type="slidenum">
              <a:rPr lang="en-US" smtClean="0"/>
              <a:t>12</a:t>
            </a:fld>
            <a:endParaRPr lang="en-US" dirty="0"/>
          </a:p>
        </p:txBody>
      </p:sp>
    </p:spTree>
    <p:extLst>
      <p:ext uri="{BB962C8B-B14F-4D97-AF65-F5344CB8AC3E}">
        <p14:creationId xmlns:p14="http://schemas.microsoft.com/office/powerpoint/2010/main" val="3419199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endParaRPr lang="en-US"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FB48EAC-3412-4EA6-936E-F5D3876D2B73}" type="slidenum">
              <a:rPr lang="en-US" smtClean="0"/>
              <a:t>3</a:t>
            </a:fld>
            <a:endParaRPr lang="en-US" dirty="0"/>
          </a:p>
        </p:txBody>
      </p:sp>
    </p:spTree>
    <p:extLst>
      <p:ext uri="{BB962C8B-B14F-4D97-AF65-F5344CB8AC3E}">
        <p14:creationId xmlns:p14="http://schemas.microsoft.com/office/powerpoint/2010/main" val="2621960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48EAC-3412-4EA6-936E-F5D3876D2B73}" type="slidenum">
              <a:rPr lang="en-US" smtClean="0"/>
              <a:t>4</a:t>
            </a:fld>
            <a:endParaRPr lang="en-US" dirty="0"/>
          </a:p>
        </p:txBody>
      </p:sp>
    </p:spTree>
    <p:extLst>
      <p:ext uri="{BB962C8B-B14F-4D97-AF65-F5344CB8AC3E}">
        <p14:creationId xmlns:p14="http://schemas.microsoft.com/office/powerpoint/2010/main" val="3829022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48EAC-3412-4EA6-936E-F5D3876D2B73}" type="slidenum">
              <a:rPr lang="en-US">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57558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48EAC-3412-4EA6-936E-F5D3876D2B73}" type="slidenum">
              <a:rPr lang="en-US" smtClean="0"/>
              <a:t>6</a:t>
            </a:fld>
            <a:endParaRPr lang="en-US" dirty="0"/>
          </a:p>
        </p:txBody>
      </p:sp>
    </p:spTree>
    <p:extLst>
      <p:ext uri="{BB962C8B-B14F-4D97-AF65-F5344CB8AC3E}">
        <p14:creationId xmlns:p14="http://schemas.microsoft.com/office/powerpoint/2010/main" val="4134602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48EAC-3412-4EA6-936E-F5D3876D2B73}" type="slidenum">
              <a:rPr lang="en-US" smtClean="0"/>
              <a:t>7</a:t>
            </a:fld>
            <a:endParaRPr lang="en-US" dirty="0"/>
          </a:p>
        </p:txBody>
      </p:sp>
    </p:spTree>
    <p:extLst>
      <p:ext uri="{BB962C8B-B14F-4D97-AF65-F5344CB8AC3E}">
        <p14:creationId xmlns:p14="http://schemas.microsoft.com/office/powerpoint/2010/main" val="703756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48EAC-3412-4EA6-936E-F5D3876D2B73}" type="slidenum">
              <a:rPr lang="en-US" smtClean="0"/>
              <a:t>8</a:t>
            </a:fld>
            <a:endParaRPr lang="en-US" dirty="0"/>
          </a:p>
        </p:txBody>
      </p:sp>
    </p:spTree>
    <p:extLst>
      <p:ext uri="{BB962C8B-B14F-4D97-AF65-F5344CB8AC3E}">
        <p14:creationId xmlns:p14="http://schemas.microsoft.com/office/powerpoint/2010/main" val="450768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Attended Bowdoin College in 1973 during the Civil Rights movement and acted as a liaison between the school’s African-American student body and administration </a:t>
            </a:r>
          </a:p>
          <a:p>
            <a:endParaRPr lang="en-US" dirty="0"/>
          </a:p>
          <a:p>
            <a:r>
              <a:rPr lang="en-US" dirty="0"/>
              <a:t>Received his juris doctor and a graduate of Harvard Law School in 1976</a:t>
            </a:r>
          </a:p>
          <a:p>
            <a:endParaRPr lang="en-US" dirty="0"/>
          </a:p>
          <a:p>
            <a:r>
              <a:rPr lang="en-US" dirty="0"/>
              <a:t>Worked at Rogers &amp; Well corporate law firm after graduating from Harvard</a:t>
            </a:r>
          </a:p>
          <a:p>
            <a:endParaRPr lang="en-US" dirty="0"/>
          </a:p>
          <a:p>
            <a:r>
              <a:rPr lang="en-US" dirty="0"/>
              <a:t>Credits his tremendous work ethnic to his father </a:t>
            </a:r>
          </a:p>
          <a:p>
            <a:endParaRPr lang="en-US" dirty="0"/>
          </a:p>
          <a:p>
            <a:r>
              <a:rPr lang="en-US" dirty="0"/>
              <a:t>Lives by the quote of his father, “Focus on the things that you can control and the only thing that you can control is your performance.”</a:t>
            </a:r>
          </a:p>
          <a:p>
            <a:endParaRPr lang="en-US" dirty="0"/>
          </a:p>
          <a:p>
            <a:r>
              <a:rPr lang="en-US" dirty="0"/>
              <a:t>Joined AMEX in 1981 and rose to the ranks of CEO/Chairman is current position</a:t>
            </a:r>
          </a:p>
        </p:txBody>
      </p:sp>
      <p:sp>
        <p:nvSpPr>
          <p:cNvPr id="4" name="Slide Number Placeholder 3"/>
          <p:cNvSpPr>
            <a:spLocks noGrp="1"/>
          </p:cNvSpPr>
          <p:nvPr>
            <p:ph type="sldNum" sz="quarter" idx="10"/>
          </p:nvPr>
        </p:nvSpPr>
        <p:spPr/>
        <p:txBody>
          <a:bodyPr/>
          <a:lstStyle/>
          <a:p>
            <a:fld id="{0FB48EAC-3412-4EA6-936E-F5D3876D2B73}" type="slidenum">
              <a:rPr lang="en-US" smtClean="0"/>
              <a:t>9</a:t>
            </a:fld>
            <a:endParaRPr lang="en-US" dirty="0"/>
          </a:p>
        </p:txBody>
      </p:sp>
    </p:spTree>
    <p:extLst>
      <p:ext uri="{BB962C8B-B14F-4D97-AF65-F5344CB8AC3E}">
        <p14:creationId xmlns:p14="http://schemas.microsoft.com/office/powerpoint/2010/main" val="2393679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48EAC-3412-4EA6-936E-F5D3876D2B73}" type="slidenum">
              <a:rPr lang="en-US" smtClean="0"/>
              <a:t>11</a:t>
            </a:fld>
            <a:endParaRPr lang="en-US" dirty="0"/>
          </a:p>
        </p:txBody>
      </p:sp>
    </p:spTree>
    <p:extLst>
      <p:ext uri="{BB962C8B-B14F-4D97-AF65-F5344CB8AC3E}">
        <p14:creationId xmlns:p14="http://schemas.microsoft.com/office/powerpoint/2010/main" val="1916409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2A3B213-D5CE-487E-82F0-8FF7047C6943}" type="datetimeFigureOut">
              <a:rPr lang="en-US" smtClean="0"/>
              <a:t>12/21/2025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3FFE0-A929-4AE0-8722-52C418C82891}" type="slidenum">
              <a:rPr lang="en-US" smtClean="0"/>
              <a:t>‹#›</a:t>
            </a:fld>
            <a:endParaRPr lang="en-US" dirty="0"/>
          </a:p>
        </p:txBody>
      </p:sp>
    </p:spTree>
    <p:extLst>
      <p:ext uri="{BB962C8B-B14F-4D97-AF65-F5344CB8AC3E}">
        <p14:creationId xmlns:p14="http://schemas.microsoft.com/office/powerpoint/2010/main" val="1249303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A3B213-D5CE-487E-82F0-8FF7047C6943}" type="datetimeFigureOut">
              <a:rPr lang="en-US" smtClean="0"/>
              <a:t>12/21/2025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3FFE0-A929-4AE0-8722-52C418C82891}" type="slidenum">
              <a:rPr lang="en-US" smtClean="0"/>
              <a:t>‹#›</a:t>
            </a:fld>
            <a:endParaRPr lang="en-US" dirty="0"/>
          </a:p>
        </p:txBody>
      </p:sp>
    </p:spTree>
    <p:extLst>
      <p:ext uri="{BB962C8B-B14F-4D97-AF65-F5344CB8AC3E}">
        <p14:creationId xmlns:p14="http://schemas.microsoft.com/office/powerpoint/2010/main" val="2726771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A3B213-D5CE-487E-82F0-8FF7047C6943}" type="datetimeFigureOut">
              <a:rPr lang="en-US" smtClean="0"/>
              <a:t>12/21/2025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3FFE0-A929-4AE0-8722-52C418C82891}" type="slidenum">
              <a:rPr lang="en-US" smtClean="0"/>
              <a:t>‹#›</a:t>
            </a:fld>
            <a:endParaRPr lang="en-US" dirty="0"/>
          </a:p>
        </p:txBody>
      </p:sp>
    </p:spTree>
    <p:extLst>
      <p:ext uri="{BB962C8B-B14F-4D97-AF65-F5344CB8AC3E}">
        <p14:creationId xmlns:p14="http://schemas.microsoft.com/office/powerpoint/2010/main" val="3993597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A3B213-D5CE-487E-82F0-8FF7047C6943}" type="datetimeFigureOut">
              <a:rPr lang="en-US" smtClean="0"/>
              <a:t>12/21/2025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3FFE0-A929-4AE0-8722-52C418C82891}" type="slidenum">
              <a:rPr lang="en-US" smtClean="0"/>
              <a:t>‹#›</a:t>
            </a:fld>
            <a:endParaRPr lang="en-US" dirty="0"/>
          </a:p>
        </p:txBody>
      </p:sp>
    </p:spTree>
    <p:extLst>
      <p:ext uri="{BB962C8B-B14F-4D97-AF65-F5344CB8AC3E}">
        <p14:creationId xmlns:p14="http://schemas.microsoft.com/office/powerpoint/2010/main" val="4138186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A3B213-D5CE-487E-82F0-8FF7047C6943}" type="datetimeFigureOut">
              <a:rPr lang="en-US" smtClean="0"/>
              <a:t>12/21/2025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3FFE0-A929-4AE0-8722-52C418C82891}" type="slidenum">
              <a:rPr lang="en-US" smtClean="0"/>
              <a:t>‹#›</a:t>
            </a:fld>
            <a:endParaRPr lang="en-US" dirty="0"/>
          </a:p>
        </p:txBody>
      </p:sp>
    </p:spTree>
    <p:extLst>
      <p:ext uri="{BB962C8B-B14F-4D97-AF65-F5344CB8AC3E}">
        <p14:creationId xmlns:p14="http://schemas.microsoft.com/office/powerpoint/2010/main" val="29434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A3B213-D5CE-487E-82F0-8FF7047C6943}" type="datetimeFigureOut">
              <a:rPr lang="en-US" smtClean="0"/>
              <a:t>12/21/2025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03FFE0-A929-4AE0-8722-52C418C82891}" type="slidenum">
              <a:rPr lang="en-US" smtClean="0"/>
              <a:t>‹#›</a:t>
            </a:fld>
            <a:endParaRPr lang="en-US" dirty="0"/>
          </a:p>
        </p:txBody>
      </p:sp>
    </p:spTree>
    <p:extLst>
      <p:ext uri="{BB962C8B-B14F-4D97-AF65-F5344CB8AC3E}">
        <p14:creationId xmlns:p14="http://schemas.microsoft.com/office/powerpoint/2010/main" val="1460072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A3B213-D5CE-487E-82F0-8FF7047C6943}" type="datetimeFigureOut">
              <a:rPr lang="en-US" smtClean="0"/>
              <a:t>12/21/2025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803FFE0-A929-4AE0-8722-52C418C82891}" type="slidenum">
              <a:rPr lang="en-US" smtClean="0"/>
              <a:t>‹#›</a:t>
            </a:fld>
            <a:endParaRPr lang="en-US" dirty="0"/>
          </a:p>
        </p:txBody>
      </p:sp>
    </p:spTree>
    <p:extLst>
      <p:ext uri="{BB962C8B-B14F-4D97-AF65-F5344CB8AC3E}">
        <p14:creationId xmlns:p14="http://schemas.microsoft.com/office/powerpoint/2010/main" val="353665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A3B213-D5CE-487E-82F0-8FF7047C6943}" type="datetimeFigureOut">
              <a:rPr lang="en-US" smtClean="0"/>
              <a:t>12/21/2025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03FFE0-A929-4AE0-8722-52C418C82891}" type="slidenum">
              <a:rPr lang="en-US" smtClean="0"/>
              <a:t>‹#›</a:t>
            </a:fld>
            <a:endParaRPr lang="en-US" dirty="0"/>
          </a:p>
        </p:txBody>
      </p:sp>
    </p:spTree>
    <p:extLst>
      <p:ext uri="{BB962C8B-B14F-4D97-AF65-F5344CB8AC3E}">
        <p14:creationId xmlns:p14="http://schemas.microsoft.com/office/powerpoint/2010/main" val="2363420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A3B213-D5CE-487E-82F0-8FF7047C6943}" type="datetimeFigureOut">
              <a:rPr lang="en-US" smtClean="0"/>
              <a:t>12/21/2025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803FFE0-A929-4AE0-8722-52C418C82891}" type="slidenum">
              <a:rPr lang="en-US" smtClean="0"/>
              <a:t>‹#›</a:t>
            </a:fld>
            <a:endParaRPr lang="en-US" dirty="0"/>
          </a:p>
        </p:txBody>
      </p:sp>
    </p:spTree>
    <p:extLst>
      <p:ext uri="{BB962C8B-B14F-4D97-AF65-F5344CB8AC3E}">
        <p14:creationId xmlns:p14="http://schemas.microsoft.com/office/powerpoint/2010/main" val="233948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A3B213-D5CE-487E-82F0-8FF7047C6943}" type="datetimeFigureOut">
              <a:rPr lang="en-US" smtClean="0"/>
              <a:t>12/21/2025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03FFE0-A929-4AE0-8722-52C418C82891}" type="slidenum">
              <a:rPr lang="en-US" smtClean="0"/>
              <a:t>‹#›</a:t>
            </a:fld>
            <a:endParaRPr lang="en-US" dirty="0"/>
          </a:p>
        </p:txBody>
      </p:sp>
    </p:spTree>
    <p:extLst>
      <p:ext uri="{BB962C8B-B14F-4D97-AF65-F5344CB8AC3E}">
        <p14:creationId xmlns:p14="http://schemas.microsoft.com/office/powerpoint/2010/main" val="3520321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A3B213-D5CE-487E-82F0-8FF7047C6943}" type="datetimeFigureOut">
              <a:rPr lang="en-US" smtClean="0"/>
              <a:t>12/21/2025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03FFE0-A929-4AE0-8722-52C418C82891}" type="slidenum">
              <a:rPr lang="en-US" smtClean="0"/>
              <a:t>‹#›</a:t>
            </a:fld>
            <a:endParaRPr lang="en-US" dirty="0"/>
          </a:p>
        </p:txBody>
      </p:sp>
    </p:spTree>
    <p:extLst>
      <p:ext uri="{BB962C8B-B14F-4D97-AF65-F5344CB8AC3E}">
        <p14:creationId xmlns:p14="http://schemas.microsoft.com/office/powerpoint/2010/main" val="3926875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A3B213-D5CE-487E-82F0-8FF7047C6943}" type="datetimeFigureOut">
              <a:rPr lang="en-US" smtClean="0"/>
              <a:t>12/21/2025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3FFE0-A929-4AE0-8722-52C418C82891}" type="slidenum">
              <a:rPr lang="en-US" smtClean="0"/>
              <a:t>‹#›</a:t>
            </a:fld>
            <a:endParaRPr lang="en-US" dirty="0"/>
          </a:p>
        </p:txBody>
      </p:sp>
    </p:spTree>
    <p:extLst>
      <p:ext uri="{BB962C8B-B14F-4D97-AF65-F5344CB8AC3E}">
        <p14:creationId xmlns:p14="http://schemas.microsoft.com/office/powerpoint/2010/main" val="2167989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hyperlink" Target="mailto:gordonl_1000@yahoo.com" TargetMode="External"/><Relationship Id="rId13" Type="http://schemas.openxmlformats.org/officeDocument/2006/relationships/hyperlink" Target="mailto:mychawilliams@yahoo.com" TargetMode="External"/><Relationship Id="rId3" Type="http://schemas.openxmlformats.org/officeDocument/2006/relationships/slideLayout" Target="../slideLayouts/slideLayout9.xml"/><Relationship Id="rId7" Type="http://schemas.openxmlformats.org/officeDocument/2006/relationships/hyperlink" Target="mailto:gladlj@yahoo.com" TargetMode="External"/><Relationship Id="rId12" Type="http://schemas.openxmlformats.org/officeDocument/2006/relationships/hyperlink" Target="mailto:blwms44@yahoo.com" TargetMode="External"/><Relationship Id="rId2" Type="http://schemas.openxmlformats.org/officeDocument/2006/relationships/audio" Target="../media/media1.m4a"/><Relationship Id="rId1" Type="http://schemas.microsoft.com/office/2007/relationships/media" Target="../media/media1.m4a"/><Relationship Id="rId6" Type="http://schemas.microsoft.com/office/2007/relationships/hdphoto" Target="../media/hdphoto1.wdp"/><Relationship Id="rId11" Type="http://schemas.openxmlformats.org/officeDocument/2006/relationships/hyperlink" Target="mailto:gwenedw@att.net" TargetMode="External"/><Relationship Id="rId5" Type="http://schemas.openxmlformats.org/officeDocument/2006/relationships/image" Target="../media/image2.png"/><Relationship Id="rId10" Type="http://schemas.openxmlformats.org/officeDocument/2006/relationships/hyperlink" Target="mailto:Teresagladney1@gmail.com" TargetMode="External"/><Relationship Id="rId4" Type="http://schemas.openxmlformats.org/officeDocument/2006/relationships/notesSlide" Target="../notesSlides/notesSlide1.xml"/><Relationship Id="rId9" Type="http://schemas.openxmlformats.org/officeDocument/2006/relationships/hyperlink" Target="mailto:kennywayne84@g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analefarms.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hilton.com/en/book/reservation/deeplink/?ctyhocn=MEMPHHF&amp;groupCode=96Z&amp;arrivaldate=2026-09-04&amp;departuredate=2026-09-07&amp;cid=OM,WW,HILTONLINK,EN,DirectLink&amp;fromId=HILTONLINKDIREC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94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44B155-7378-F885-1912-F97F327BE31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483459" y="1349642"/>
            <a:ext cx="5225082" cy="4924817"/>
          </a:xfrm>
          <a:prstGeom prst="rect">
            <a:avLst/>
          </a:prstGeom>
          <a:noFill/>
          <a:ln>
            <a:noFill/>
          </a:ln>
          <a:effectLst/>
        </p:spPr>
      </p:pic>
      <p:sp>
        <p:nvSpPr>
          <p:cNvPr id="3" name="TextBox 2">
            <a:extLst>
              <a:ext uri="{FF2B5EF4-FFF2-40B4-BE49-F238E27FC236}">
                <a16:creationId xmlns:a16="http://schemas.microsoft.com/office/drawing/2014/main" id="{7FA3BE9A-2131-B8F2-2D61-9426B0D9502F}"/>
              </a:ext>
            </a:extLst>
          </p:cNvPr>
          <p:cNvSpPr txBox="1"/>
          <p:nvPr/>
        </p:nvSpPr>
        <p:spPr>
          <a:xfrm>
            <a:off x="2635970" y="2428567"/>
            <a:ext cx="2005022" cy="707886"/>
          </a:xfrm>
          <a:prstGeom prst="rect">
            <a:avLst/>
          </a:prstGeom>
          <a:noFill/>
        </p:spPr>
        <p:txBody>
          <a:bodyPr wrap="square" rtlCol="0">
            <a:spAutoFit/>
          </a:bodyPr>
          <a:lstStyle/>
          <a:p>
            <a:r>
              <a:rPr lang="en-US" sz="4000" dirty="0">
                <a:solidFill>
                  <a:srgbClr val="C00000"/>
                </a:solidFill>
                <a:latin typeface="Baskerville Old Face" panose="02020602080505020303" pitchFamily="18" charset="0"/>
              </a:rPr>
              <a:t>Gladney</a:t>
            </a:r>
          </a:p>
        </p:txBody>
      </p:sp>
      <p:sp>
        <p:nvSpPr>
          <p:cNvPr id="8" name="TextBox 7">
            <a:extLst>
              <a:ext uri="{FF2B5EF4-FFF2-40B4-BE49-F238E27FC236}">
                <a16:creationId xmlns:a16="http://schemas.microsoft.com/office/drawing/2014/main" id="{FCCB63FA-6B0B-6CFA-243A-0C19AD335930}"/>
              </a:ext>
            </a:extLst>
          </p:cNvPr>
          <p:cNvSpPr txBox="1"/>
          <p:nvPr/>
        </p:nvSpPr>
        <p:spPr>
          <a:xfrm>
            <a:off x="7849554" y="1980185"/>
            <a:ext cx="1696825" cy="707886"/>
          </a:xfrm>
          <a:prstGeom prst="rect">
            <a:avLst/>
          </a:prstGeom>
          <a:noFill/>
        </p:spPr>
        <p:txBody>
          <a:bodyPr wrap="square" rtlCol="0">
            <a:spAutoFit/>
          </a:bodyPr>
          <a:lstStyle/>
          <a:p>
            <a:r>
              <a:rPr lang="en-US" sz="4000" dirty="0">
                <a:solidFill>
                  <a:srgbClr val="C00000"/>
                </a:solidFill>
                <a:latin typeface="Baskerville Old Face" panose="02020602080505020303" pitchFamily="18" charset="0"/>
              </a:rPr>
              <a:t>Lane</a:t>
            </a:r>
          </a:p>
        </p:txBody>
      </p:sp>
      <p:sp>
        <p:nvSpPr>
          <p:cNvPr id="9" name="TextBox 8">
            <a:extLst>
              <a:ext uri="{FF2B5EF4-FFF2-40B4-BE49-F238E27FC236}">
                <a16:creationId xmlns:a16="http://schemas.microsoft.com/office/drawing/2014/main" id="{0D7174FE-85C4-DAD1-1D61-92CEF9D281E4}"/>
              </a:ext>
            </a:extLst>
          </p:cNvPr>
          <p:cNvSpPr txBox="1"/>
          <p:nvPr/>
        </p:nvSpPr>
        <p:spPr>
          <a:xfrm>
            <a:off x="6145609" y="1315144"/>
            <a:ext cx="2189992" cy="707886"/>
          </a:xfrm>
          <a:prstGeom prst="rect">
            <a:avLst/>
          </a:prstGeom>
          <a:noFill/>
        </p:spPr>
        <p:txBody>
          <a:bodyPr wrap="square" rtlCol="0">
            <a:spAutoFit/>
          </a:bodyPr>
          <a:lstStyle/>
          <a:p>
            <a:r>
              <a:rPr lang="en-US" sz="4000" dirty="0">
                <a:solidFill>
                  <a:srgbClr val="C00000"/>
                </a:solidFill>
                <a:latin typeface="Baskerville Old Face" panose="02020602080505020303" pitchFamily="18" charset="0"/>
              </a:rPr>
              <a:t>Gordon</a:t>
            </a:r>
          </a:p>
        </p:txBody>
      </p:sp>
      <p:sp>
        <p:nvSpPr>
          <p:cNvPr id="10" name="TextBox 9">
            <a:extLst>
              <a:ext uri="{FF2B5EF4-FFF2-40B4-BE49-F238E27FC236}">
                <a16:creationId xmlns:a16="http://schemas.microsoft.com/office/drawing/2014/main" id="{32159AAD-6209-B149-1991-5509F24C6691}"/>
              </a:ext>
            </a:extLst>
          </p:cNvPr>
          <p:cNvSpPr txBox="1"/>
          <p:nvPr/>
        </p:nvSpPr>
        <p:spPr>
          <a:xfrm>
            <a:off x="5311322" y="2517989"/>
            <a:ext cx="1696825" cy="369332"/>
          </a:xfrm>
          <a:prstGeom prst="rect">
            <a:avLst/>
          </a:prstGeom>
          <a:noFill/>
        </p:spPr>
        <p:txBody>
          <a:bodyPr wrap="square" rtlCol="0">
            <a:spAutoFit/>
          </a:bodyPr>
          <a:lstStyle/>
          <a:p>
            <a:r>
              <a:rPr lang="en-US" dirty="0">
                <a:solidFill>
                  <a:srgbClr val="C00000"/>
                </a:solidFill>
                <a:latin typeface="Baskerville Old Face" panose="02020602080505020303" pitchFamily="18" charset="0"/>
              </a:rPr>
              <a:t>Warren</a:t>
            </a:r>
          </a:p>
        </p:txBody>
      </p:sp>
      <p:sp>
        <p:nvSpPr>
          <p:cNvPr id="11" name="TextBox 10">
            <a:extLst>
              <a:ext uri="{FF2B5EF4-FFF2-40B4-BE49-F238E27FC236}">
                <a16:creationId xmlns:a16="http://schemas.microsoft.com/office/drawing/2014/main" id="{C4FBF81E-7A6A-1B93-C29B-BF7F76A21241}"/>
              </a:ext>
            </a:extLst>
          </p:cNvPr>
          <p:cNvSpPr txBox="1"/>
          <p:nvPr/>
        </p:nvSpPr>
        <p:spPr>
          <a:xfrm>
            <a:off x="5713828" y="3172233"/>
            <a:ext cx="1696825" cy="369332"/>
          </a:xfrm>
          <a:prstGeom prst="rect">
            <a:avLst/>
          </a:prstGeom>
          <a:noFill/>
        </p:spPr>
        <p:txBody>
          <a:bodyPr wrap="square" rtlCol="0">
            <a:spAutoFit/>
          </a:bodyPr>
          <a:lstStyle/>
          <a:p>
            <a:r>
              <a:rPr lang="en-US" dirty="0">
                <a:solidFill>
                  <a:srgbClr val="C00000"/>
                </a:solidFill>
                <a:latin typeface="Baskerville Old Face" panose="02020602080505020303" pitchFamily="18" charset="0"/>
              </a:rPr>
              <a:t>Brown</a:t>
            </a:r>
          </a:p>
        </p:txBody>
      </p:sp>
      <p:sp>
        <p:nvSpPr>
          <p:cNvPr id="12" name="TextBox 11">
            <a:extLst>
              <a:ext uri="{FF2B5EF4-FFF2-40B4-BE49-F238E27FC236}">
                <a16:creationId xmlns:a16="http://schemas.microsoft.com/office/drawing/2014/main" id="{E46FAA17-FFB8-0D00-8EB6-2F75F400A61F}"/>
              </a:ext>
            </a:extLst>
          </p:cNvPr>
          <p:cNvSpPr txBox="1"/>
          <p:nvPr/>
        </p:nvSpPr>
        <p:spPr>
          <a:xfrm>
            <a:off x="7914987" y="3853956"/>
            <a:ext cx="1696825" cy="369332"/>
          </a:xfrm>
          <a:prstGeom prst="rect">
            <a:avLst/>
          </a:prstGeom>
          <a:noFill/>
        </p:spPr>
        <p:txBody>
          <a:bodyPr wrap="square" rtlCol="0">
            <a:spAutoFit/>
          </a:bodyPr>
          <a:lstStyle/>
          <a:p>
            <a:r>
              <a:rPr lang="en-US" dirty="0">
                <a:solidFill>
                  <a:srgbClr val="C00000"/>
                </a:solidFill>
                <a:latin typeface="Baskerville Old Face" panose="02020602080505020303" pitchFamily="18" charset="0"/>
              </a:rPr>
              <a:t>Sheffield</a:t>
            </a:r>
          </a:p>
        </p:txBody>
      </p:sp>
      <p:sp>
        <p:nvSpPr>
          <p:cNvPr id="13" name="TextBox 12">
            <a:extLst>
              <a:ext uri="{FF2B5EF4-FFF2-40B4-BE49-F238E27FC236}">
                <a16:creationId xmlns:a16="http://schemas.microsoft.com/office/drawing/2014/main" id="{DD5D272C-7D6D-3ED5-CB51-DE3CEFBBA327}"/>
              </a:ext>
            </a:extLst>
          </p:cNvPr>
          <p:cNvSpPr txBox="1"/>
          <p:nvPr/>
        </p:nvSpPr>
        <p:spPr>
          <a:xfrm>
            <a:off x="3893463" y="3389405"/>
            <a:ext cx="1696825" cy="707886"/>
          </a:xfrm>
          <a:prstGeom prst="rect">
            <a:avLst/>
          </a:prstGeom>
          <a:noFill/>
        </p:spPr>
        <p:txBody>
          <a:bodyPr wrap="square" rtlCol="0">
            <a:spAutoFit/>
          </a:bodyPr>
          <a:lstStyle/>
          <a:p>
            <a:r>
              <a:rPr lang="en-US" sz="4000" dirty="0">
                <a:solidFill>
                  <a:srgbClr val="C00000"/>
                </a:solidFill>
                <a:latin typeface="Baskerville Old Face" panose="02020602080505020303" pitchFamily="18" charset="0"/>
              </a:rPr>
              <a:t>Jones</a:t>
            </a:r>
          </a:p>
        </p:txBody>
      </p:sp>
      <p:sp>
        <p:nvSpPr>
          <p:cNvPr id="14" name="TextBox 13">
            <a:extLst>
              <a:ext uri="{FF2B5EF4-FFF2-40B4-BE49-F238E27FC236}">
                <a16:creationId xmlns:a16="http://schemas.microsoft.com/office/drawing/2014/main" id="{4B7859DB-9582-3424-9676-616742238267}"/>
              </a:ext>
            </a:extLst>
          </p:cNvPr>
          <p:cNvSpPr txBox="1"/>
          <p:nvPr/>
        </p:nvSpPr>
        <p:spPr>
          <a:xfrm>
            <a:off x="6651983" y="2464380"/>
            <a:ext cx="1696825" cy="369332"/>
          </a:xfrm>
          <a:prstGeom prst="rect">
            <a:avLst/>
          </a:prstGeom>
          <a:noFill/>
        </p:spPr>
        <p:txBody>
          <a:bodyPr wrap="square" rtlCol="0">
            <a:spAutoFit/>
          </a:bodyPr>
          <a:lstStyle/>
          <a:p>
            <a:r>
              <a:rPr lang="en-US" dirty="0">
                <a:solidFill>
                  <a:srgbClr val="C00000"/>
                </a:solidFill>
                <a:latin typeface="Baskerville Old Face" panose="02020602080505020303" pitchFamily="18" charset="0"/>
              </a:rPr>
              <a:t>Hunt</a:t>
            </a:r>
          </a:p>
        </p:txBody>
      </p:sp>
      <p:sp>
        <p:nvSpPr>
          <p:cNvPr id="15" name="TextBox 14">
            <a:extLst>
              <a:ext uri="{FF2B5EF4-FFF2-40B4-BE49-F238E27FC236}">
                <a16:creationId xmlns:a16="http://schemas.microsoft.com/office/drawing/2014/main" id="{6F5250FA-9B8E-0F19-97E1-97268353DA41}"/>
              </a:ext>
            </a:extLst>
          </p:cNvPr>
          <p:cNvSpPr txBox="1"/>
          <p:nvPr/>
        </p:nvSpPr>
        <p:spPr>
          <a:xfrm>
            <a:off x="7339612" y="3206001"/>
            <a:ext cx="1696825" cy="369332"/>
          </a:xfrm>
          <a:prstGeom prst="rect">
            <a:avLst/>
          </a:prstGeom>
          <a:noFill/>
        </p:spPr>
        <p:txBody>
          <a:bodyPr wrap="square" rtlCol="0">
            <a:spAutoFit/>
          </a:bodyPr>
          <a:lstStyle/>
          <a:p>
            <a:r>
              <a:rPr lang="en-US" dirty="0">
                <a:solidFill>
                  <a:srgbClr val="C00000"/>
                </a:solidFill>
                <a:latin typeface="Baskerville Old Face" panose="02020602080505020303" pitchFamily="18" charset="0"/>
              </a:rPr>
              <a:t>Edwards</a:t>
            </a:r>
          </a:p>
        </p:txBody>
      </p:sp>
      <p:sp>
        <p:nvSpPr>
          <p:cNvPr id="16" name="TextBox 15">
            <a:extLst>
              <a:ext uri="{FF2B5EF4-FFF2-40B4-BE49-F238E27FC236}">
                <a16:creationId xmlns:a16="http://schemas.microsoft.com/office/drawing/2014/main" id="{34600001-AC99-6B35-43C8-C67CA8C07395}"/>
              </a:ext>
            </a:extLst>
          </p:cNvPr>
          <p:cNvSpPr txBox="1"/>
          <p:nvPr/>
        </p:nvSpPr>
        <p:spPr>
          <a:xfrm>
            <a:off x="5360151" y="3945131"/>
            <a:ext cx="1696825" cy="369332"/>
          </a:xfrm>
          <a:prstGeom prst="rect">
            <a:avLst/>
          </a:prstGeom>
          <a:noFill/>
        </p:spPr>
        <p:txBody>
          <a:bodyPr wrap="square" rtlCol="0">
            <a:spAutoFit/>
          </a:bodyPr>
          <a:lstStyle/>
          <a:p>
            <a:r>
              <a:rPr lang="en-US" dirty="0">
                <a:solidFill>
                  <a:srgbClr val="C00000"/>
                </a:solidFill>
                <a:latin typeface="Baskerville Old Face" panose="02020602080505020303" pitchFamily="18" charset="0"/>
              </a:rPr>
              <a:t>Hall</a:t>
            </a:r>
          </a:p>
        </p:txBody>
      </p:sp>
      <p:sp>
        <p:nvSpPr>
          <p:cNvPr id="17" name="TextBox 16">
            <a:extLst>
              <a:ext uri="{FF2B5EF4-FFF2-40B4-BE49-F238E27FC236}">
                <a16:creationId xmlns:a16="http://schemas.microsoft.com/office/drawing/2014/main" id="{C34A2FC2-AC02-DB04-084C-7719820321AE}"/>
              </a:ext>
            </a:extLst>
          </p:cNvPr>
          <p:cNvSpPr txBox="1"/>
          <p:nvPr/>
        </p:nvSpPr>
        <p:spPr>
          <a:xfrm>
            <a:off x="5192729" y="1181331"/>
            <a:ext cx="1696825" cy="369332"/>
          </a:xfrm>
          <a:prstGeom prst="rect">
            <a:avLst/>
          </a:prstGeom>
          <a:noFill/>
        </p:spPr>
        <p:txBody>
          <a:bodyPr wrap="square" rtlCol="0">
            <a:spAutoFit/>
          </a:bodyPr>
          <a:lstStyle/>
          <a:p>
            <a:r>
              <a:rPr lang="en-US" dirty="0">
                <a:solidFill>
                  <a:srgbClr val="C00000"/>
                </a:solidFill>
                <a:latin typeface="Baskerville Old Face" panose="02020602080505020303" pitchFamily="18" charset="0"/>
              </a:rPr>
              <a:t>Pace</a:t>
            </a:r>
          </a:p>
        </p:txBody>
      </p:sp>
      <p:sp>
        <p:nvSpPr>
          <p:cNvPr id="18" name="TextBox 17">
            <a:extLst>
              <a:ext uri="{FF2B5EF4-FFF2-40B4-BE49-F238E27FC236}">
                <a16:creationId xmlns:a16="http://schemas.microsoft.com/office/drawing/2014/main" id="{24ADD87A-99B7-ECA8-3E9D-0477CEE56C6F}"/>
              </a:ext>
            </a:extLst>
          </p:cNvPr>
          <p:cNvSpPr txBox="1"/>
          <p:nvPr/>
        </p:nvSpPr>
        <p:spPr>
          <a:xfrm>
            <a:off x="3523888" y="1803308"/>
            <a:ext cx="1696825" cy="369332"/>
          </a:xfrm>
          <a:prstGeom prst="rect">
            <a:avLst/>
          </a:prstGeom>
          <a:noFill/>
        </p:spPr>
        <p:txBody>
          <a:bodyPr wrap="square" rtlCol="0">
            <a:spAutoFit/>
          </a:bodyPr>
          <a:lstStyle/>
          <a:p>
            <a:r>
              <a:rPr lang="en-US" dirty="0">
                <a:solidFill>
                  <a:srgbClr val="C00000"/>
                </a:solidFill>
                <a:latin typeface="Baskerville Old Face" panose="02020602080505020303" pitchFamily="18" charset="0"/>
              </a:rPr>
              <a:t>Simmons</a:t>
            </a:r>
          </a:p>
        </p:txBody>
      </p:sp>
      <p:sp>
        <p:nvSpPr>
          <p:cNvPr id="19" name="TextBox 18">
            <a:extLst>
              <a:ext uri="{FF2B5EF4-FFF2-40B4-BE49-F238E27FC236}">
                <a16:creationId xmlns:a16="http://schemas.microsoft.com/office/drawing/2014/main" id="{CDBA0AEB-C20C-00C1-4C36-0412F77F6261}"/>
              </a:ext>
            </a:extLst>
          </p:cNvPr>
          <p:cNvSpPr txBox="1"/>
          <p:nvPr/>
        </p:nvSpPr>
        <p:spPr>
          <a:xfrm>
            <a:off x="6574898" y="4205635"/>
            <a:ext cx="1696825" cy="369332"/>
          </a:xfrm>
          <a:prstGeom prst="rect">
            <a:avLst/>
          </a:prstGeom>
          <a:noFill/>
        </p:spPr>
        <p:txBody>
          <a:bodyPr wrap="square" rtlCol="0">
            <a:spAutoFit/>
          </a:bodyPr>
          <a:lstStyle/>
          <a:p>
            <a:r>
              <a:rPr lang="en-US" dirty="0">
                <a:solidFill>
                  <a:srgbClr val="C00000"/>
                </a:solidFill>
                <a:latin typeface="Baskerville Old Face" panose="02020602080505020303" pitchFamily="18" charset="0"/>
              </a:rPr>
              <a:t>Williams</a:t>
            </a:r>
          </a:p>
        </p:txBody>
      </p:sp>
      <p:sp>
        <p:nvSpPr>
          <p:cNvPr id="20" name="TextBox 19">
            <a:extLst>
              <a:ext uri="{FF2B5EF4-FFF2-40B4-BE49-F238E27FC236}">
                <a16:creationId xmlns:a16="http://schemas.microsoft.com/office/drawing/2014/main" id="{A58EC1B7-11C7-3495-705C-8524BB149764}"/>
              </a:ext>
            </a:extLst>
          </p:cNvPr>
          <p:cNvSpPr txBox="1"/>
          <p:nvPr/>
        </p:nvSpPr>
        <p:spPr>
          <a:xfrm>
            <a:off x="4899221" y="2079111"/>
            <a:ext cx="1696825" cy="369332"/>
          </a:xfrm>
          <a:prstGeom prst="rect">
            <a:avLst/>
          </a:prstGeom>
          <a:noFill/>
        </p:spPr>
        <p:txBody>
          <a:bodyPr wrap="square" rtlCol="0">
            <a:spAutoFit/>
          </a:bodyPr>
          <a:lstStyle/>
          <a:p>
            <a:r>
              <a:rPr lang="en-US" dirty="0">
                <a:solidFill>
                  <a:srgbClr val="C00000"/>
                </a:solidFill>
                <a:latin typeface="Baskerville Old Face" panose="02020602080505020303" pitchFamily="18" charset="0"/>
              </a:rPr>
              <a:t>Britton</a:t>
            </a:r>
          </a:p>
        </p:txBody>
      </p:sp>
      <p:sp>
        <p:nvSpPr>
          <p:cNvPr id="21" name="TextBox 20">
            <a:extLst>
              <a:ext uri="{FF2B5EF4-FFF2-40B4-BE49-F238E27FC236}">
                <a16:creationId xmlns:a16="http://schemas.microsoft.com/office/drawing/2014/main" id="{E7CA8AEE-5BE3-5D82-7A1C-83E4E49A54C0}"/>
              </a:ext>
            </a:extLst>
          </p:cNvPr>
          <p:cNvSpPr txBox="1"/>
          <p:nvPr/>
        </p:nvSpPr>
        <p:spPr>
          <a:xfrm>
            <a:off x="4441255" y="4463471"/>
            <a:ext cx="1696825" cy="369332"/>
          </a:xfrm>
          <a:prstGeom prst="rect">
            <a:avLst/>
          </a:prstGeom>
          <a:noFill/>
        </p:spPr>
        <p:txBody>
          <a:bodyPr wrap="square" rtlCol="0">
            <a:spAutoFit/>
          </a:bodyPr>
          <a:lstStyle/>
          <a:p>
            <a:r>
              <a:rPr lang="en-US" dirty="0">
                <a:solidFill>
                  <a:srgbClr val="C00000"/>
                </a:solidFill>
                <a:latin typeface="Baskerville Old Face" panose="02020602080505020303" pitchFamily="18" charset="0"/>
              </a:rPr>
              <a:t>Readus</a:t>
            </a:r>
          </a:p>
        </p:txBody>
      </p:sp>
      <p:sp>
        <p:nvSpPr>
          <p:cNvPr id="22" name="TextBox 21">
            <a:extLst>
              <a:ext uri="{FF2B5EF4-FFF2-40B4-BE49-F238E27FC236}">
                <a16:creationId xmlns:a16="http://schemas.microsoft.com/office/drawing/2014/main" id="{D6B1B97C-0828-E812-A2F6-E7AA3DC71BC5}"/>
              </a:ext>
            </a:extLst>
          </p:cNvPr>
          <p:cNvSpPr txBox="1"/>
          <p:nvPr/>
        </p:nvSpPr>
        <p:spPr>
          <a:xfrm>
            <a:off x="895083" y="78806"/>
            <a:ext cx="10485993" cy="1015663"/>
          </a:xfrm>
          <a:prstGeom prst="rect">
            <a:avLst/>
          </a:prstGeom>
          <a:noFill/>
          <a:ln>
            <a:noFill/>
          </a:ln>
          <a:effectLst>
            <a:glow rad="139700">
              <a:schemeClr val="accent5">
                <a:satMod val="175000"/>
                <a:alpha val="40000"/>
              </a:schemeClr>
            </a:glow>
            <a:outerShdw blurRad="50800" dist="38100" dir="16200000" rotWithShape="0">
              <a:schemeClr val="accent6">
                <a:lumMod val="60000"/>
                <a:lumOff val="40000"/>
                <a:alpha val="40000"/>
              </a:schemeClr>
            </a:outerShdw>
          </a:effectLst>
        </p:spPr>
        <p:txBody>
          <a:bodyPr wrap="square" rtlCol="0">
            <a:spAutoFit/>
          </a:bodyPr>
          <a:lstStyle/>
          <a:p>
            <a:pPr algn="ctr"/>
            <a:r>
              <a:rPr lang="en-US" sz="6000" b="1" dirty="0">
                <a:solidFill>
                  <a:schemeClr val="accent6">
                    <a:lumMod val="75000"/>
                  </a:schemeClr>
                </a:solidFill>
                <a:latin typeface="Baskerville Old Face" panose="02020602080505020303" pitchFamily="18" charset="0"/>
              </a:rPr>
              <a:t>Family Unity Reunion </a:t>
            </a:r>
          </a:p>
        </p:txBody>
      </p:sp>
      <p:sp>
        <p:nvSpPr>
          <p:cNvPr id="23" name="TextBox 22">
            <a:extLst>
              <a:ext uri="{FF2B5EF4-FFF2-40B4-BE49-F238E27FC236}">
                <a16:creationId xmlns:a16="http://schemas.microsoft.com/office/drawing/2014/main" id="{CD56C081-EA89-9A21-3215-601B70F2C1AF}"/>
              </a:ext>
            </a:extLst>
          </p:cNvPr>
          <p:cNvSpPr txBox="1"/>
          <p:nvPr/>
        </p:nvSpPr>
        <p:spPr>
          <a:xfrm>
            <a:off x="6319821" y="5120872"/>
            <a:ext cx="2256668" cy="1200329"/>
          </a:xfrm>
          <a:prstGeom prst="rect">
            <a:avLst/>
          </a:prstGeom>
          <a:noFill/>
        </p:spPr>
        <p:txBody>
          <a:bodyPr wrap="square" rtlCol="0">
            <a:spAutoFit/>
          </a:bodyPr>
          <a:lstStyle/>
          <a:p>
            <a:r>
              <a:rPr lang="en-US" sz="7200" b="1" dirty="0">
                <a:solidFill>
                  <a:schemeClr val="accent6">
                    <a:lumMod val="75000"/>
                  </a:schemeClr>
                </a:solidFill>
                <a:latin typeface="Baskerville Old Face" panose="02020602080505020303" pitchFamily="18" charset="0"/>
              </a:rPr>
              <a:t>2026</a:t>
            </a:r>
          </a:p>
        </p:txBody>
      </p:sp>
      <p:sp>
        <p:nvSpPr>
          <p:cNvPr id="26" name="TextBox 25">
            <a:extLst>
              <a:ext uri="{FF2B5EF4-FFF2-40B4-BE49-F238E27FC236}">
                <a16:creationId xmlns:a16="http://schemas.microsoft.com/office/drawing/2014/main" id="{E98540CF-646A-CDFB-72CC-3B42CFBA73F5}"/>
              </a:ext>
            </a:extLst>
          </p:cNvPr>
          <p:cNvSpPr txBox="1"/>
          <p:nvPr/>
        </p:nvSpPr>
        <p:spPr>
          <a:xfrm>
            <a:off x="4619605" y="3162559"/>
            <a:ext cx="1696825" cy="369332"/>
          </a:xfrm>
          <a:prstGeom prst="rect">
            <a:avLst/>
          </a:prstGeom>
          <a:noFill/>
        </p:spPr>
        <p:txBody>
          <a:bodyPr wrap="square" rtlCol="0">
            <a:spAutoFit/>
          </a:bodyPr>
          <a:lstStyle/>
          <a:p>
            <a:r>
              <a:rPr lang="en-US" dirty="0">
                <a:solidFill>
                  <a:srgbClr val="C00000"/>
                </a:solidFill>
                <a:latin typeface="Baskerville Old Face" panose="02020602080505020303" pitchFamily="18" charset="0"/>
              </a:rPr>
              <a:t>Becton</a:t>
            </a:r>
          </a:p>
        </p:txBody>
      </p:sp>
      <p:sp>
        <p:nvSpPr>
          <p:cNvPr id="27" name="TextBox 26">
            <a:extLst>
              <a:ext uri="{FF2B5EF4-FFF2-40B4-BE49-F238E27FC236}">
                <a16:creationId xmlns:a16="http://schemas.microsoft.com/office/drawing/2014/main" id="{AD75832D-2634-FF08-3569-7DEE69E66D8A}"/>
              </a:ext>
            </a:extLst>
          </p:cNvPr>
          <p:cNvSpPr txBox="1"/>
          <p:nvPr/>
        </p:nvSpPr>
        <p:spPr>
          <a:xfrm>
            <a:off x="6574897" y="2060814"/>
            <a:ext cx="1696825" cy="369332"/>
          </a:xfrm>
          <a:prstGeom prst="rect">
            <a:avLst/>
          </a:prstGeom>
          <a:noFill/>
        </p:spPr>
        <p:txBody>
          <a:bodyPr wrap="square" rtlCol="0">
            <a:spAutoFit/>
          </a:bodyPr>
          <a:lstStyle/>
          <a:p>
            <a:r>
              <a:rPr lang="en-US" dirty="0">
                <a:solidFill>
                  <a:srgbClr val="C00000"/>
                </a:solidFill>
                <a:latin typeface="Baskerville Old Face" panose="02020602080505020303" pitchFamily="18" charset="0"/>
              </a:rPr>
              <a:t>Curtis</a:t>
            </a:r>
          </a:p>
        </p:txBody>
      </p:sp>
      <p:sp>
        <p:nvSpPr>
          <p:cNvPr id="7" name="TextBox 6">
            <a:extLst>
              <a:ext uri="{FF2B5EF4-FFF2-40B4-BE49-F238E27FC236}">
                <a16:creationId xmlns:a16="http://schemas.microsoft.com/office/drawing/2014/main" id="{3278E238-32FB-914F-CE88-3EDDD78A5352}"/>
              </a:ext>
            </a:extLst>
          </p:cNvPr>
          <p:cNvSpPr txBox="1"/>
          <p:nvPr/>
        </p:nvSpPr>
        <p:spPr>
          <a:xfrm>
            <a:off x="6491896" y="4715895"/>
            <a:ext cx="1587062" cy="369332"/>
          </a:xfrm>
          <a:prstGeom prst="rect">
            <a:avLst/>
          </a:prstGeom>
          <a:noFill/>
        </p:spPr>
        <p:txBody>
          <a:bodyPr wrap="square" rtlCol="0">
            <a:spAutoFit/>
          </a:bodyPr>
          <a:lstStyle/>
          <a:p>
            <a:r>
              <a:rPr lang="en-US" dirty="0">
                <a:solidFill>
                  <a:srgbClr val="C00000"/>
                </a:solidFill>
                <a:latin typeface="Baskerville Old Face" panose="02020602080505020303" pitchFamily="18" charset="0"/>
              </a:rPr>
              <a:t>Brock</a:t>
            </a:r>
          </a:p>
        </p:txBody>
      </p:sp>
      <p:sp>
        <p:nvSpPr>
          <p:cNvPr id="24" name="TextBox 23">
            <a:extLst>
              <a:ext uri="{FF2B5EF4-FFF2-40B4-BE49-F238E27FC236}">
                <a16:creationId xmlns:a16="http://schemas.microsoft.com/office/drawing/2014/main" id="{BE581E94-4E29-8DB5-73B3-6E446A6B8BE6}"/>
              </a:ext>
            </a:extLst>
          </p:cNvPr>
          <p:cNvSpPr txBox="1"/>
          <p:nvPr/>
        </p:nvSpPr>
        <p:spPr>
          <a:xfrm>
            <a:off x="5289667" y="4789065"/>
            <a:ext cx="1343964" cy="369332"/>
          </a:xfrm>
          <a:prstGeom prst="rect">
            <a:avLst/>
          </a:prstGeom>
          <a:noFill/>
        </p:spPr>
        <p:txBody>
          <a:bodyPr wrap="square" rtlCol="0">
            <a:spAutoFit/>
          </a:bodyPr>
          <a:lstStyle/>
          <a:p>
            <a:r>
              <a:rPr lang="en-US" dirty="0">
                <a:solidFill>
                  <a:srgbClr val="C00000"/>
                </a:solidFill>
                <a:latin typeface="Baskerville Old Face" panose="02020602080505020303" pitchFamily="18" charset="0"/>
              </a:rPr>
              <a:t>Curtis</a:t>
            </a:r>
          </a:p>
        </p:txBody>
      </p:sp>
      <p:sp>
        <p:nvSpPr>
          <p:cNvPr id="25" name="TextBox 24">
            <a:extLst>
              <a:ext uri="{FF2B5EF4-FFF2-40B4-BE49-F238E27FC236}">
                <a16:creationId xmlns:a16="http://schemas.microsoft.com/office/drawing/2014/main" id="{86742ACB-70AE-AC01-7DF3-A4B6CD3A32DA}"/>
              </a:ext>
            </a:extLst>
          </p:cNvPr>
          <p:cNvSpPr txBox="1"/>
          <p:nvPr/>
        </p:nvSpPr>
        <p:spPr>
          <a:xfrm>
            <a:off x="6190220" y="3802069"/>
            <a:ext cx="1587062" cy="369332"/>
          </a:xfrm>
          <a:prstGeom prst="rect">
            <a:avLst/>
          </a:prstGeom>
          <a:noFill/>
        </p:spPr>
        <p:txBody>
          <a:bodyPr wrap="square" rtlCol="0">
            <a:spAutoFit/>
          </a:bodyPr>
          <a:lstStyle/>
          <a:p>
            <a:r>
              <a:rPr lang="en-US" dirty="0">
                <a:solidFill>
                  <a:srgbClr val="C00000"/>
                </a:solidFill>
                <a:latin typeface="Baskerville Old Face" panose="02020602080505020303" pitchFamily="18" charset="0"/>
              </a:rPr>
              <a:t>Neely</a:t>
            </a:r>
          </a:p>
        </p:txBody>
      </p:sp>
      <p:sp>
        <p:nvSpPr>
          <p:cNvPr id="28" name="TextBox 27">
            <a:extLst>
              <a:ext uri="{FF2B5EF4-FFF2-40B4-BE49-F238E27FC236}">
                <a16:creationId xmlns:a16="http://schemas.microsoft.com/office/drawing/2014/main" id="{D3A98D31-384A-6237-BAE6-8FEDA78A6F7C}"/>
              </a:ext>
            </a:extLst>
          </p:cNvPr>
          <p:cNvSpPr txBox="1"/>
          <p:nvPr/>
        </p:nvSpPr>
        <p:spPr>
          <a:xfrm>
            <a:off x="4540067" y="2661973"/>
            <a:ext cx="1587062" cy="369332"/>
          </a:xfrm>
          <a:prstGeom prst="rect">
            <a:avLst/>
          </a:prstGeom>
          <a:noFill/>
        </p:spPr>
        <p:txBody>
          <a:bodyPr wrap="square" rtlCol="0">
            <a:spAutoFit/>
          </a:bodyPr>
          <a:lstStyle/>
          <a:p>
            <a:r>
              <a:rPr lang="en-US" dirty="0">
                <a:solidFill>
                  <a:srgbClr val="C00000"/>
                </a:solidFill>
                <a:latin typeface="Baskerville Old Face" panose="02020602080505020303" pitchFamily="18" charset="0"/>
              </a:rPr>
              <a:t>Johnson</a:t>
            </a:r>
          </a:p>
        </p:txBody>
      </p:sp>
      <p:sp>
        <p:nvSpPr>
          <p:cNvPr id="29" name="TextBox 28">
            <a:extLst>
              <a:ext uri="{FF2B5EF4-FFF2-40B4-BE49-F238E27FC236}">
                <a16:creationId xmlns:a16="http://schemas.microsoft.com/office/drawing/2014/main" id="{EA2F027F-B7B3-49A0-2A5E-5CA7122D0A75}"/>
              </a:ext>
            </a:extLst>
          </p:cNvPr>
          <p:cNvSpPr txBox="1"/>
          <p:nvPr/>
        </p:nvSpPr>
        <p:spPr>
          <a:xfrm>
            <a:off x="8324962" y="2956065"/>
            <a:ext cx="1093166" cy="369332"/>
          </a:xfrm>
          <a:prstGeom prst="rect">
            <a:avLst/>
          </a:prstGeom>
          <a:noFill/>
        </p:spPr>
        <p:txBody>
          <a:bodyPr wrap="square" rtlCol="0">
            <a:spAutoFit/>
          </a:bodyPr>
          <a:lstStyle/>
          <a:p>
            <a:r>
              <a:rPr lang="en-US" dirty="0">
                <a:solidFill>
                  <a:srgbClr val="C00000"/>
                </a:solidFill>
                <a:latin typeface="Baskerville Old Face" panose="02020602080505020303" pitchFamily="18" charset="0"/>
              </a:rPr>
              <a:t>Branch</a:t>
            </a:r>
          </a:p>
        </p:txBody>
      </p:sp>
      <p:sp>
        <p:nvSpPr>
          <p:cNvPr id="31" name="TextBox 30">
            <a:extLst>
              <a:ext uri="{FF2B5EF4-FFF2-40B4-BE49-F238E27FC236}">
                <a16:creationId xmlns:a16="http://schemas.microsoft.com/office/drawing/2014/main" id="{0DFCDFBA-5771-7557-C83F-B3ED15154EEE}"/>
              </a:ext>
            </a:extLst>
          </p:cNvPr>
          <p:cNvSpPr txBox="1"/>
          <p:nvPr/>
        </p:nvSpPr>
        <p:spPr>
          <a:xfrm>
            <a:off x="5215809" y="3561211"/>
            <a:ext cx="1587062" cy="369332"/>
          </a:xfrm>
          <a:prstGeom prst="rect">
            <a:avLst/>
          </a:prstGeom>
          <a:noFill/>
        </p:spPr>
        <p:txBody>
          <a:bodyPr wrap="square" rtlCol="0">
            <a:spAutoFit/>
          </a:bodyPr>
          <a:lstStyle/>
          <a:p>
            <a:r>
              <a:rPr lang="en-US" dirty="0">
                <a:solidFill>
                  <a:srgbClr val="C00000"/>
                </a:solidFill>
                <a:latin typeface="Baskerville Old Face" panose="02020602080505020303" pitchFamily="18" charset="0"/>
              </a:rPr>
              <a:t>Gibbs</a:t>
            </a:r>
          </a:p>
        </p:txBody>
      </p:sp>
    </p:spTree>
    <p:extLst>
      <p:ext uri="{BB962C8B-B14F-4D97-AF65-F5344CB8AC3E}">
        <p14:creationId xmlns:p14="http://schemas.microsoft.com/office/powerpoint/2010/main" val="4221211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CA0D79F-A0E3-88E6-3941-EAB38E0A0281}"/>
              </a:ext>
            </a:extLst>
          </p:cNvPr>
          <p:cNvSpPr/>
          <p:nvPr/>
        </p:nvSpPr>
        <p:spPr>
          <a:xfrm>
            <a:off x="3340739" y="1818033"/>
            <a:ext cx="654087" cy="3005948"/>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1536266" y="279833"/>
            <a:ext cx="9886950" cy="5210175"/>
          </a:xfrm>
          <a:prstGeom prst="rect">
            <a:avLst/>
          </a:prstGeom>
        </p:spPr>
      </p:pic>
      <p:sp>
        <p:nvSpPr>
          <p:cNvPr id="4" name="TextBox 3"/>
          <p:cNvSpPr txBox="1"/>
          <p:nvPr/>
        </p:nvSpPr>
        <p:spPr>
          <a:xfrm rot="5400000">
            <a:off x="2038215" y="2980554"/>
            <a:ext cx="2990412" cy="369332"/>
          </a:xfrm>
          <a:prstGeom prst="rect">
            <a:avLst/>
          </a:prstGeom>
          <a:solidFill>
            <a:schemeClr val="accent6">
              <a:lumMod val="20000"/>
              <a:lumOff val="80000"/>
            </a:schemeClr>
          </a:solidFill>
        </p:spPr>
        <p:txBody>
          <a:bodyPr wrap="square" rtlCol="0">
            <a:spAutoFit/>
          </a:bodyPr>
          <a:lstStyle/>
          <a:p>
            <a:endParaRPr lang="en-US" dirty="0"/>
          </a:p>
        </p:txBody>
      </p:sp>
      <p:sp>
        <p:nvSpPr>
          <p:cNvPr id="5" name="TextBox 4"/>
          <p:cNvSpPr txBox="1"/>
          <p:nvPr/>
        </p:nvSpPr>
        <p:spPr>
          <a:xfrm>
            <a:off x="3714997" y="2515590"/>
            <a:ext cx="581386" cy="369332"/>
          </a:xfrm>
          <a:prstGeom prst="rect">
            <a:avLst/>
          </a:prstGeom>
          <a:noFill/>
        </p:spPr>
        <p:txBody>
          <a:bodyPr wrap="square" rtlCol="0">
            <a:spAutoFit/>
          </a:bodyPr>
          <a:lstStyle/>
          <a:p>
            <a:endParaRPr lang="en-US" dirty="0"/>
          </a:p>
        </p:txBody>
      </p:sp>
      <p:sp>
        <p:nvSpPr>
          <p:cNvPr id="15" name="Text Box 5"/>
          <p:cNvSpPr txBox="1"/>
          <p:nvPr/>
        </p:nvSpPr>
        <p:spPr>
          <a:xfrm rot="16200000" flipV="1">
            <a:off x="1818877" y="2936610"/>
            <a:ext cx="3005948" cy="472758"/>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lgn="ctr">
              <a:lnSpc>
                <a:spcPct val="107000"/>
              </a:lnSpc>
              <a:spcBef>
                <a:spcPts val="600"/>
              </a:spcBef>
              <a:spcAft>
                <a:spcPts val="0"/>
              </a:spcAft>
            </a:pPr>
            <a:r>
              <a:rPr lang="en-US" sz="2400" b="1" dirty="0">
                <a:ln>
                  <a:noFill/>
                </a:ln>
                <a:solidFill>
                  <a:schemeClr val="accent1">
                    <a:lumMod val="75000"/>
                  </a:schemeClr>
                </a:solidFill>
                <a:effectLst>
                  <a:outerShdw blurRad="38100" dist="25400" dir="5400000" algn="ctr">
                    <a:srgbClr val="6E747A">
                      <a:alpha val="43000"/>
                    </a:srgbClr>
                  </a:outerShdw>
                </a:effectLst>
                <a:latin typeface="Baskerville Old Face" panose="02020602080505020303" pitchFamily="18" charset="0"/>
                <a:ea typeface="Calibri" panose="020F0502020204030204" pitchFamily="34" charset="0"/>
                <a:cs typeface="Times New Roman" panose="02020603050405020304" pitchFamily="18" charset="0"/>
              </a:rPr>
              <a:t>Family Unity </a:t>
            </a:r>
            <a:r>
              <a:rPr lang="en-US" sz="2400" b="1" dirty="0">
                <a:solidFill>
                  <a:schemeClr val="accent1">
                    <a:lumMod val="75000"/>
                  </a:schemeClr>
                </a:solidFill>
                <a:effectLst>
                  <a:outerShdw blurRad="38100" dist="25400" dir="5400000" algn="ctr">
                    <a:srgbClr val="6E747A">
                      <a:alpha val="43000"/>
                    </a:srgbClr>
                  </a:outerShdw>
                </a:effectLst>
                <a:latin typeface="Baskerville Old Face" panose="02020602080505020303" pitchFamily="18" charset="0"/>
                <a:ea typeface="Calibri" panose="020F0502020204030204" pitchFamily="34" charset="0"/>
                <a:cs typeface="Times New Roman" panose="02020603050405020304" pitchFamily="18" charset="0"/>
              </a:rPr>
              <a:t>Reunion </a:t>
            </a:r>
            <a:r>
              <a:rPr lang="en-US" sz="2400" b="1" dirty="0">
                <a:ln>
                  <a:noFill/>
                </a:ln>
                <a:solidFill>
                  <a:schemeClr val="accent1">
                    <a:lumMod val="75000"/>
                  </a:schemeClr>
                </a:solidFill>
                <a:effectLst>
                  <a:outerShdw blurRad="38100" dist="25400" dir="5400000" algn="ctr">
                    <a:srgbClr val="6E747A">
                      <a:alpha val="43000"/>
                    </a:srgbClr>
                  </a:outerShdw>
                </a:effectLst>
                <a:latin typeface="Baskerville Old Face" panose="02020602080505020303" pitchFamily="18" charset="0"/>
                <a:ea typeface="Calibri" panose="020F0502020204030204" pitchFamily="34" charset="0"/>
                <a:cs typeface="Times New Roman" panose="02020603050405020304" pitchFamily="18" charset="0"/>
              </a:rPr>
              <a:t> </a:t>
            </a:r>
            <a:endParaRPr lang="en-US" sz="2400" dirty="0">
              <a:solidFill>
                <a:schemeClr val="accent1">
                  <a:lumMod val="75000"/>
                </a:schemeClr>
              </a:solidFill>
              <a:effectLst/>
              <a:latin typeface="Baskerville Old Face" panose="02020602080505020303" pitchFamily="18"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35839C01-D030-0E80-90D8-F10E154EA610}"/>
              </a:ext>
            </a:extLst>
          </p:cNvPr>
          <p:cNvPicPr>
            <a:picLocks noChangeAspect="1"/>
          </p:cNvPicPr>
          <p:nvPr/>
        </p:nvPicPr>
        <p:blipFill>
          <a:blip r:embed="rId3"/>
          <a:stretch>
            <a:fillRect/>
          </a:stretch>
        </p:blipFill>
        <p:spPr>
          <a:xfrm>
            <a:off x="7313582" y="1367992"/>
            <a:ext cx="2031306" cy="3138483"/>
          </a:xfrm>
          <a:prstGeom prst="rect">
            <a:avLst/>
          </a:prstGeom>
        </p:spPr>
      </p:pic>
      <p:pic>
        <p:nvPicPr>
          <p:cNvPr id="3" name="Picture 2">
            <a:extLst>
              <a:ext uri="{FF2B5EF4-FFF2-40B4-BE49-F238E27FC236}">
                <a16:creationId xmlns:a16="http://schemas.microsoft.com/office/drawing/2014/main" id="{75B410DC-6351-414F-F067-97F32EBA3F45}"/>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4098" y="1670015"/>
            <a:ext cx="762276" cy="841525"/>
          </a:xfrm>
          <a:prstGeom prst="rect">
            <a:avLst/>
          </a:prstGeom>
          <a:blipFill>
            <a:blip r:embed="rId5"/>
            <a:tile tx="0" ty="0" sx="100000" sy="100000" flip="none" algn="tl"/>
          </a:blipFill>
        </p:spPr>
      </p:pic>
      <p:pic>
        <p:nvPicPr>
          <p:cNvPr id="7" name="Picture 6">
            <a:extLst>
              <a:ext uri="{FF2B5EF4-FFF2-40B4-BE49-F238E27FC236}">
                <a16:creationId xmlns:a16="http://schemas.microsoft.com/office/drawing/2014/main" id="{4E3B6D76-4B79-4132-8116-56F92C3EA789}"/>
              </a:ext>
            </a:extLst>
          </p:cNvPr>
          <p:cNvPicPr>
            <a:picLocks noChangeAspect="1"/>
          </p:cNvPicPr>
          <p:nvPr/>
        </p:nvPicPr>
        <p:blipFill>
          <a:blip r:embed="rId6"/>
          <a:stretch>
            <a:fillRect/>
          </a:stretch>
        </p:blipFill>
        <p:spPr>
          <a:xfrm>
            <a:off x="4556277" y="1911226"/>
            <a:ext cx="308934" cy="179551"/>
          </a:xfrm>
          <a:prstGeom prst="rect">
            <a:avLst/>
          </a:prstGeom>
        </p:spPr>
      </p:pic>
      <p:pic>
        <p:nvPicPr>
          <p:cNvPr id="8" name="Picture 7">
            <a:extLst>
              <a:ext uri="{FF2B5EF4-FFF2-40B4-BE49-F238E27FC236}">
                <a16:creationId xmlns:a16="http://schemas.microsoft.com/office/drawing/2014/main" id="{86FFB0B4-5251-B765-4E5C-8C89551E42F7}"/>
              </a:ext>
            </a:extLst>
          </p:cNvPr>
          <p:cNvPicPr>
            <a:picLocks noChangeAspect="1"/>
          </p:cNvPicPr>
          <p:nvPr/>
        </p:nvPicPr>
        <p:blipFill>
          <a:blip r:embed="rId7"/>
          <a:stretch>
            <a:fillRect/>
          </a:stretch>
        </p:blipFill>
        <p:spPr>
          <a:xfrm flipH="1">
            <a:off x="4291980" y="1916577"/>
            <a:ext cx="360265" cy="179551"/>
          </a:xfrm>
          <a:prstGeom prst="rect">
            <a:avLst/>
          </a:prstGeom>
        </p:spPr>
      </p:pic>
      <p:pic>
        <p:nvPicPr>
          <p:cNvPr id="9" name="Picture 8">
            <a:extLst>
              <a:ext uri="{FF2B5EF4-FFF2-40B4-BE49-F238E27FC236}">
                <a16:creationId xmlns:a16="http://schemas.microsoft.com/office/drawing/2014/main" id="{D2E5A1DC-453A-8608-234E-8B1096AD3B51}"/>
              </a:ext>
            </a:extLst>
          </p:cNvPr>
          <p:cNvPicPr>
            <a:picLocks noChangeAspect="1"/>
          </p:cNvPicPr>
          <p:nvPr/>
        </p:nvPicPr>
        <p:blipFill>
          <a:blip r:embed="rId8"/>
          <a:stretch>
            <a:fillRect/>
          </a:stretch>
        </p:blipFill>
        <p:spPr>
          <a:xfrm flipV="1">
            <a:off x="4396902" y="2133198"/>
            <a:ext cx="159375" cy="182833"/>
          </a:xfrm>
          <a:prstGeom prst="rect">
            <a:avLst/>
          </a:prstGeom>
        </p:spPr>
      </p:pic>
      <p:pic>
        <p:nvPicPr>
          <p:cNvPr id="10" name="Picture 9">
            <a:extLst>
              <a:ext uri="{FF2B5EF4-FFF2-40B4-BE49-F238E27FC236}">
                <a16:creationId xmlns:a16="http://schemas.microsoft.com/office/drawing/2014/main" id="{140194C9-0266-02CB-DDA3-F91D9223F6A7}"/>
              </a:ext>
            </a:extLst>
          </p:cNvPr>
          <p:cNvPicPr>
            <a:picLocks noChangeAspect="1"/>
          </p:cNvPicPr>
          <p:nvPr/>
        </p:nvPicPr>
        <p:blipFill>
          <a:blip r:embed="rId9"/>
          <a:stretch>
            <a:fillRect/>
          </a:stretch>
        </p:blipFill>
        <p:spPr>
          <a:xfrm>
            <a:off x="4614134" y="2159425"/>
            <a:ext cx="202026" cy="92705"/>
          </a:xfrm>
          <a:prstGeom prst="rect">
            <a:avLst/>
          </a:prstGeom>
        </p:spPr>
      </p:pic>
      <p:sp>
        <p:nvSpPr>
          <p:cNvPr id="12" name="TextBox 11">
            <a:extLst>
              <a:ext uri="{FF2B5EF4-FFF2-40B4-BE49-F238E27FC236}">
                <a16:creationId xmlns:a16="http://schemas.microsoft.com/office/drawing/2014/main" id="{ABE28744-F03D-13BD-5E6C-FB7419E55CCB}"/>
              </a:ext>
            </a:extLst>
          </p:cNvPr>
          <p:cNvSpPr txBox="1"/>
          <p:nvPr/>
        </p:nvSpPr>
        <p:spPr>
          <a:xfrm>
            <a:off x="4381179" y="2286995"/>
            <a:ext cx="1140309" cy="184666"/>
          </a:xfrm>
          <a:prstGeom prst="rect">
            <a:avLst/>
          </a:prstGeom>
          <a:noFill/>
        </p:spPr>
        <p:txBody>
          <a:bodyPr wrap="square">
            <a:spAutoFit/>
          </a:bodyPr>
          <a:lstStyle/>
          <a:p>
            <a:r>
              <a:rPr lang="en-US" sz="600" dirty="0"/>
              <a:t>Est. 2025</a:t>
            </a:r>
          </a:p>
        </p:txBody>
      </p:sp>
    </p:spTree>
    <p:extLst>
      <p:ext uri="{BB962C8B-B14F-4D97-AF65-F5344CB8AC3E}">
        <p14:creationId xmlns:p14="http://schemas.microsoft.com/office/powerpoint/2010/main" val="3550440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82000">
                <a:schemeClr val="accent4">
                  <a:lumMod val="40000"/>
                  <a:lumOff val="60000"/>
                </a:schemeClr>
              </a:gs>
              <a:gs pos="35000">
                <a:schemeClr val="accent1">
                  <a:lumMod val="0"/>
                  <a:lumOff val="100000"/>
                </a:schemeClr>
              </a:gs>
              <a:gs pos="100000">
                <a:schemeClr val="accent1">
                  <a:lumMod val="100000"/>
                </a:schemeClr>
              </a:gs>
            </a:gsLst>
            <a:path path="circle">
              <a:fillToRect l="50000" t="50000" r="50000" b="50000"/>
            </a:path>
          </a:gradFill>
        </p:spPr>
        <p:txBody>
          <a:bodyPr>
            <a:normAutofit/>
          </a:bodyPr>
          <a:lstStyle/>
          <a:p>
            <a:pPr algn="ctr"/>
            <a:r>
              <a:rPr lang="en-US" sz="6600" dirty="0">
                <a:solidFill>
                  <a:schemeClr val="accent1">
                    <a:lumMod val="50000"/>
                  </a:schemeClr>
                </a:solidFill>
                <a:latin typeface="Times New Roman" panose="02020603050405020304" pitchFamily="18" charset="0"/>
                <a:cs typeface="Times New Roman" panose="02020603050405020304" pitchFamily="18" charset="0"/>
              </a:rPr>
              <a:t>Conclusion</a:t>
            </a:r>
          </a:p>
        </p:txBody>
      </p:sp>
      <p:sp>
        <p:nvSpPr>
          <p:cNvPr id="3" name="Content Placeholder 2"/>
          <p:cNvSpPr>
            <a:spLocks noGrp="1"/>
          </p:cNvSpPr>
          <p:nvPr>
            <p:ph idx="1"/>
          </p:nvPr>
        </p:nvSpPr>
        <p:spPr>
          <a:xfrm>
            <a:off x="838200" y="1767820"/>
            <a:ext cx="10515600" cy="5090179"/>
          </a:xfrm>
        </p:spPr>
        <p:txBody>
          <a:bodyPr>
            <a:normAutofit fontScale="25000" lnSpcReduction="20000"/>
          </a:bodyPr>
          <a:lstStyle/>
          <a:p>
            <a:pPr marL="0" indent="457200">
              <a:lnSpc>
                <a:spcPct val="220000"/>
              </a:lnSpc>
              <a:spcBef>
                <a:spcPts val="600"/>
              </a:spcBef>
              <a:buNone/>
            </a:pPr>
            <a:r>
              <a:rPr lang="en-US" sz="7200" dirty="0">
                <a:solidFill>
                  <a:schemeClr val="accent2">
                    <a:lumMod val="50000"/>
                  </a:schemeClr>
                </a:solidFill>
                <a:latin typeface="Times New Roman" panose="02020603050405020304" pitchFamily="18" charset="0"/>
                <a:cs typeface="Times New Roman" panose="02020603050405020304" pitchFamily="18" charset="0"/>
              </a:rPr>
              <a:t>As always, continue to pray for unity…and never, never, ever, let the “Chain” gather dust!!!  Links will become weak and break…we’ll repair those that are broken and replace those that are gone; and as the Unity of the Family grows, we’ll continue to build and strengthen that chain.  I’m looking forward to seeing all of you in Memphis, Tennessee, September 04-07, 2026!!!  I have also created a Family Crest that symbolizes our family history, losses, struggles, and triumphs; while ensuring our family legacy continues to shine for generations to come.     </a:t>
            </a:r>
          </a:p>
          <a:p>
            <a:pPr marL="0" indent="0">
              <a:lnSpc>
                <a:spcPct val="170000"/>
              </a:lnSpc>
              <a:spcBef>
                <a:spcPts val="0"/>
              </a:spcBef>
              <a:buNone/>
            </a:pPr>
            <a:endParaRPr lang="en-US" sz="7200" dirty="0">
              <a:solidFill>
                <a:schemeClr val="accent2">
                  <a:lumMod val="50000"/>
                </a:schemeClr>
              </a:solidFill>
              <a:latin typeface="Times New Roman" panose="02020603050405020304" pitchFamily="18" charset="0"/>
              <a:cs typeface="Times New Roman" panose="02020603050405020304" pitchFamily="18" charset="0"/>
            </a:endParaRPr>
          </a:p>
          <a:p>
            <a:pPr marL="0" indent="0">
              <a:lnSpc>
                <a:spcPct val="170000"/>
              </a:lnSpc>
              <a:spcBef>
                <a:spcPts val="0"/>
              </a:spcBef>
              <a:buNone/>
            </a:pPr>
            <a:r>
              <a:rPr lang="en-US" sz="7200" dirty="0">
                <a:solidFill>
                  <a:schemeClr val="accent2">
                    <a:lumMod val="50000"/>
                  </a:schemeClr>
                </a:solidFill>
                <a:latin typeface="Times New Roman" panose="02020603050405020304" pitchFamily="18" charset="0"/>
                <a:cs typeface="Times New Roman" panose="02020603050405020304" pitchFamily="18" charset="0"/>
              </a:rPr>
              <a:t>Love &amp; Prayers,</a:t>
            </a:r>
          </a:p>
          <a:p>
            <a:pPr marL="0" indent="0">
              <a:lnSpc>
                <a:spcPct val="170000"/>
              </a:lnSpc>
              <a:spcBef>
                <a:spcPts val="0"/>
              </a:spcBef>
              <a:buNone/>
            </a:pPr>
            <a:endParaRPr lang="en-US" sz="7200" dirty="0">
              <a:solidFill>
                <a:schemeClr val="accent2">
                  <a:lumMod val="50000"/>
                </a:schemeClr>
              </a:solidFill>
              <a:latin typeface="Times New Roman" panose="02020603050405020304" pitchFamily="18" charset="0"/>
              <a:cs typeface="Times New Roman" panose="02020603050405020304" pitchFamily="18" charset="0"/>
            </a:endParaRPr>
          </a:p>
          <a:p>
            <a:pPr marL="0" indent="0">
              <a:lnSpc>
                <a:spcPct val="170000"/>
              </a:lnSpc>
              <a:spcBef>
                <a:spcPts val="0"/>
              </a:spcBef>
              <a:buNone/>
            </a:pPr>
            <a:r>
              <a:rPr lang="en-US" sz="7200" dirty="0">
                <a:solidFill>
                  <a:schemeClr val="accent2">
                    <a:lumMod val="50000"/>
                  </a:schemeClr>
                </a:solidFill>
                <a:latin typeface="Times New Roman" panose="02020603050405020304" pitchFamily="18" charset="0"/>
                <a:cs typeface="Times New Roman" panose="02020603050405020304" pitchFamily="18" charset="0"/>
              </a:rPr>
              <a:t>Louis J. Gladney</a:t>
            </a:r>
          </a:p>
          <a:p>
            <a:pPr marL="0" indent="0">
              <a:lnSpc>
                <a:spcPct val="170000"/>
              </a:lnSpc>
              <a:spcBef>
                <a:spcPts val="0"/>
              </a:spcBef>
              <a:buNone/>
            </a:pP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6350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85000">
              <a:schemeClr val="accent1">
                <a:lumMod val="0"/>
                <a:lumOff val="100000"/>
              </a:schemeClr>
            </a:gs>
            <a:gs pos="100000">
              <a:schemeClr val="accent1">
                <a:lumMod val="1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64446"/>
            <a:ext cx="10515600" cy="837310"/>
          </a:xfrm>
          <a:gradFill>
            <a:gsLst>
              <a:gs pos="82000">
                <a:schemeClr val="accent4">
                  <a:lumMod val="40000"/>
                  <a:lumOff val="60000"/>
                </a:schemeClr>
              </a:gs>
              <a:gs pos="35000">
                <a:schemeClr val="accent1">
                  <a:lumMod val="0"/>
                  <a:lumOff val="100000"/>
                </a:schemeClr>
              </a:gs>
              <a:gs pos="100000">
                <a:schemeClr val="accent1">
                  <a:lumMod val="100000"/>
                </a:schemeClr>
              </a:gs>
            </a:gsLst>
            <a:path path="circle">
              <a:fillToRect l="50000" t="50000" r="50000" b="50000"/>
            </a:path>
          </a:gradFill>
        </p:spPr>
        <p:txBody>
          <a:bodyPr>
            <a:normAutofit fontScale="90000"/>
          </a:bodyPr>
          <a:lstStyle/>
          <a:p>
            <a:pPr algn="ctr"/>
            <a:r>
              <a:rPr lang="en-US" sz="6600" dirty="0">
                <a:solidFill>
                  <a:schemeClr val="accent1">
                    <a:lumMod val="50000"/>
                  </a:schemeClr>
                </a:solidFill>
                <a:latin typeface="Times New Roman" panose="02020603050405020304" pitchFamily="18" charset="0"/>
                <a:cs typeface="Times New Roman" panose="02020603050405020304" pitchFamily="18" charset="0"/>
              </a:rPr>
              <a:t>Family Crest</a:t>
            </a:r>
          </a:p>
        </p:txBody>
      </p:sp>
      <p:pic>
        <p:nvPicPr>
          <p:cNvPr id="4" name="Picture 3">
            <a:extLst>
              <a:ext uri="{FF2B5EF4-FFF2-40B4-BE49-F238E27FC236}">
                <a16:creationId xmlns:a16="http://schemas.microsoft.com/office/drawing/2014/main" id="{BD9F09CD-8065-F147-0219-0F72C903415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4000"/>
                    </a14:imgEffect>
                  </a14:imgLayer>
                </a14:imgProps>
              </a:ext>
            </a:extLst>
          </a:blip>
          <a:stretch>
            <a:fillRect/>
          </a:stretch>
        </p:blipFill>
        <p:spPr>
          <a:xfrm>
            <a:off x="4471275" y="2820347"/>
            <a:ext cx="3249450" cy="3590855"/>
          </a:xfrm>
          <a:prstGeom prst="rect">
            <a:avLst/>
          </a:prstGeom>
        </p:spPr>
      </p:pic>
      <p:sp>
        <p:nvSpPr>
          <p:cNvPr id="3" name="Content Placeholder 2"/>
          <p:cNvSpPr>
            <a:spLocks noGrp="1"/>
          </p:cNvSpPr>
          <p:nvPr>
            <p:ph idx="1"/>
          </p:nvPr>
        </p:nvSpPr>
        <p:spPr>
          <a:xfrm>
            <a:off x="838200" y="1098137"/>
            <a:ext cx="10515600" cy="5759863"/>
          </a:xfrm>
        </p:spPr>
        <p:txBody>
          <a:bodyPr>
            <a:normAutofit fontScale="25000" lnSpcReduction="20000"/>
          </a:bodyPr>
          <a:lstStyle/>
          <a:p>
            <a:pPr marL="0" indent="457200">
              <a:lnSpc>
                <a:spcPct val="170000"/>
              </a:lnSpc>
              <a:spcBef>
                <a:spcPts val="600"/>
              </a:spcBef>
              <a:buNone/>
            </a:pPr>
            <a:r>
              <a:rPr lang="en-US" sz="8000" dirty="0">
                <a:solidFill>
                  <a:srgbClr val="C00000"/>
                </a:solidFill>
                <a:latin typeface="Times New Roman" panose="02020603050405020304" pitchFamily="18" charset="0"/>
                <a:cs typeface="Times New Roman" panose="02020603050405020304" pitchFamily="18" charset="0"/>
              </a:rPr>
              <a:t>The</a:t>
            </a:r>
            <a:r>
              <a:rPr lang="en-US" sz="8000" dirty="0">
                <a:solidFill>
                  <a:schemeClr val="accent6">
                    <a:lumMod val="50000"/>
                  </a:schemeClr>
                </a:solidFill>
                <a:latin typeface="Times New Roman" panose="02020603050405020304" pitchFamily="18" charset="0"/>
                <a:cs typeface="Times New Roman" panose="02020603050405020304" pitchFamily="18" charset="0"/>
              </a:rPr>
              <a:t> </a:t>
            </a:r>
            <a:r>
              <a:rPr lang="en-US" sz="8000" b="1" i="1" u="sng" dirty="0">
                <a:solidFill>
                  <a:srgbClr val="002060"/>
                </a:solidFill>
                <a:latin typeface="Times New Roman" panose="02020603050405020304" pitchFamily="18" charset="0"/>
                <a:cs typeface="Times New Roman" panose="02020603050405020304" pitchFamily="18" charset="0"/>
              </a:rPr>
              <a:t>Shield</a:t>
            </a:r>
            <a:r>
              <a:rPr lang="en-US" sz="8000" dirty="0">
                <a:solidFill>
                  <a:schemeClr val="accent2">
                    <a:lumMod val="50000"/>
                  </a:schemeClr>
                </a:solidFill>
                <a:latin typeface="Times New Roman" panose="02020603050405020304" pitchFamily="18" charset="0"/>
                <a:cs typeface="Times New Roman" panose="02020603050405020304" pitchFamily="18" charset="0"/>
              </a:rPr>
              <a:t> </a:t>
            </a:r>
            <a:r>
              <a:rPr lang="en-US" sz="8000" dirty="0">
                <a:solidFill>
                  <a:srgbClr val="C00000"/>
                </a:solidFill>
                <a:latin typeface="Times New Roman" panose="02020603050405020304" pitchFamily="18" charset="0"/>
                <a:cs typeface="Times New Roman" panose="02020603050405020304" pitchFamily="18" charset="0"/>
              </a:rPr>
              <a:t>represents the body of our family; the </a:t>
            </a:r>
            <a:r>
              <a:rPr lang="en-US" sz="8000" b="1" i="1" u="sng" dirty="0">
                <a:solidFill>
                  <a:srgbClr val="002060"/>
                </a:solidFill>
                <a:latin typeface="Times New Roman" panose="02020603050405020304" pitchFamily="18" charset="0"/>
                <a:cs typeface="Times New Roman" panose="02020603050405020304" pitchFamily="18" charset="0"/>
              </a:rPr>
              <a:t>Olive Branch </a:t>
            </a:r>
            <a:r>
              <a:rPr lang="en-US" sz="8000" dirty="0">
                <a:solidFill>
                  <a:srgbClr val="C00000"/>
                </a:solidFill>
                <a:latin typeface="Times New Roman" panose="02020603050405020304" pitchFamily="18" charset="0"/>
                <a:cs typeface="Times New Roman" panose="02020603050405020304" pitchFamily="18" charset="0"/>
              </a:rPr>
              <a:t>represents the family linkage; the </a:t>
            </a:r>
            <a:r>
              <a:rPr lang="en-US" sz="8000" b="1" i="1" u="sng" dirty="0">
                <a:solidFill>
                  <a:srgbClr val="002060"/>
                </a:solidFill>
                <a:latin typeface="Times New Roman" panose="02020603050405020304" pitchFamily="18" charset="0"/>
                <a:cs typeface="Times New Roman" panose="02020603050405020304" pitchFamily="18" charset="0"/>
              </a:rPr>
              <a:t>Cross </a:t>
            </a:r>
            <a:r>
              <a:rPr lang="en-US" sz="8000" dirty="0">
                <a:solidFill>
                  <a:srgbClr val="C00000"/>
                </a:solidFill>
                <a:latin typeface="Times New Roman" panose="02020603050405020304" pitchFamily="18" charset="0"/>
                <a:cs typeface="Times New Roman" panose="02020603050405020304" pitchFamily="18" charset="0"/>
              </a:rPr>
              <a:t>represents our love for Christ; the </a:t>
            </a:r>
            <a:r>
              <a:rPr lang="en-US" sz="8000" b="1" i="1" u="sng" dirty="0">
                <a:solidFill>
                  <a:srgbClr val="002060"/>
                </a:solidFill>
                <a:latin typeface="Times New Roman" panose="02020603050405020304" pitchFamily="18" charset="0"/>
                <a:cs typeface="Times New Roman" panose="02020603050405020304" pitchFamily="18" charset="0"/>
              </a:rPr>
              <a:t>Lion</a:t>
            </a:r>
            <a:r>
              <a:rPr lang="en-US" sz="8000" dirty="0">
                <a:solidFill>
                  <a:schemeClr val="accent2">
                    <a:lumMod val="50000"/>
                  </a:schemeClr>
                </a:solidFill>
                <a:latin typeface="Times New Roman" panose="02020603050405020304" pitchFamily="18" charset="0"/>
                <a:cs typeface="Times New Roman" panose="02020603050405020304" pitchFamily="18" charset="0"/>
              </a:rPr>
              <a:t> </a:t>
            </a:r>
            <a:r>
              <a:rPr lang="en-US" sz="8000" dirty="0">
                <a:solidFill>
                  <a:srgbClr val="C00000"/>
                </a:solidFill>
                <a:latin typeface="Times New Roman" panose="02020603050405020304" pitchFamily="18" charset="0"/>
                <a:cs typeface="Times New Roman" panose="02020603050405020304" pitchFamily="18" charset="0"/>
              </a:rPr>
              <a:t>represents the strength of our family bond; the </a:t>
            </a:r>
            <a:r>
              <a:rPr lang="en-US" sz="8000" b="1" i="1" u="sng" dirty="0">
                <a:solidFill>
                  <a:srgbClr val="002060"/>
                </a:solidFill>
                <a:latin typeface="Times New Roman" panose="02020603050405020304" pitchFamily="18" charset="0"/>
                <a:cs typeface="Times New Roman" panose="02020603050405020304" pitchFamily="18" charset="0"/>
              </a:rPr>
              <a:t>Year</a:t>
            </a:r>
            <a:r>
              <a:rPr lang="en-US" sz="8000" dirty="0">
                <a:solidFill>
                  <a:schemeClr val="accent2">
                    <a:lumMod val="50000"/>
                  </a:schemeClr>
                </a:solidFill>
                <a:latin typeface="Times New Roman" panose="02020603050405020304" pitchFamily="18" charset="0"/>
                <a:cs typeface="Times New Roman" panose="02020603050405020304" pitchFamily="18" charset="0"/>
              </a:rPr>
              <a:t> </a:t>
            </a:r>
            <a:r>
              <a:rPr lang="en-US" sz="8000" dirty="0">
                <a:solidFill>
                  <a:srgbClr val="C00000"/>
                </a:solidFill>
                <a:latin typeface="Times New Roman" panose="02020603050405020304" pitchFamily="18" charset="0"/>
                <a:cs typeface="Times New Roman" panose="02020603050405020304" pitchFamily="18" charset="0"/>
              </a:rPr>
              <a:t>represents the creation of the Family Crest; the </a:t>
            </a:r>
            <a:r>
              <a:rPr lang="en-US" sz="8000" b="1" i="1" u="sng" dirty="0">
                <a:solidFill>
                  <a:srgbClr val="002060"/>
                </a:solidFill>
                <a:latin typeface="Times New Roman" panose="02020603050405020304" pitchFamily="18" charset="0"/>
                <a:cs typeface="Times New Roman" panose="02020603050405020304" pitchFamily="18" charset="0"/>
              </a:rPr>
              <a:t>Colors</a:t>
            </a:r>
            <a:r>
              <a:rPr lang="en-US" sz="8000" dirty="0">
                <a:solidFill>
                  <a:srgbClr val="002060"/>
                </a:solidFill>
                <a:latin typeface="Times New Roman" panose="02020603050405020304" pitchFamily="18" charset="0"/>
                <a:cs typeface="Times New Roman" panose="02020603050405020304" pitchFamily="18" charset="0"/>
              </a:rPr>
              <a:t> </a:t>
            </a:r>
            <a:r>
              <a:rPr lang="en-US" sz="8000" dirty="0">
                <a:solidFill>
                  <a:srgbClr val="C00000"/>
                </a:solidFill>
                <a:latin typeface="Times New Roman" panose="02020603050405020304" pitchFamily="18" charset="0"/>
                <a:cs typeface="Times New Roman" panose="02020603050405020304" pitchFamily="18" charset="0"/>
              </a:rPr>
              <a:t>represents freedom, faith, heaven, wealth, success, and wisdom, which represents our Fore-Fathers and Mothers.  </a:t>
            </a:r>
          </a:p>
          <a:p>
            <a:pPr marL="0" indent="0">
              <a:lnSpc>
                <a:spcPct val="170000"/>
              </a:lnSpc>
              <a:spcBef>
                <a:spcPts val="0"/>
              </a:spcBef>
              <a:buNone/>
            </a:pPr>
            <a:endParaRPr lang="en-US" sz="3600" dirty="0">
              <a:solidFill>
                <a:schemeClr val="accent2">
                  <a:lumMod val="50000"/>
                </a:schemeClr>
              </a:solidFill>
              <a:latin typeface="Times New Roman" panose="02020603050405020304" pitchFamily="18" charset="0"/>
              <a:cs typeface="Times New Roman" panose="02020603050405020304" pitchFamily="18" charset="0"/>
            </a:endParaRPr>
          </a:p>
          <a:p>
            <a:pPr marL="0" indent="0">
              <a:lnSpc>
                <a:spcPct val="170000"/>
              </a:lnSpc>
              <a:spcBef>
                <a:spcPts val="0"/>
              </a:spcBef>
              <a:buNone/>
            </a:pPr>
            <a:endParaRPr lang="en-US" sz="2500" b="1" dirty="0">
              <a:solidFill>
                <a:srgbClr val="FF0000"/>
              </a:solidFill>
              <a:latin typeface="Times New Roman" panose="02020603050405020304" pitchFamily="18" charset="0"/>
              <a:cs typeface="Times New Roman" panose="02020603050405020304" pitchFamily="18" charset="0"/>
            </a:endParaRPr>
          </a:p>
          <a:p>
            <a:pPr marL="0" indent="0">
              <a:lnSpc>
                <a:spcPct val="170000"/>
              </a:lnSpc>
              <a:spcBef>
                <a:spcPts val="0"/>
              </a:spcBef>
              <a:buNone/>
            </a:pPr>
            <a:endParaRPr lang="en-US" sz="4800" b="1" dirty="0">
              <a:solidFill>
                <a:srgbClr val="FF0000"/>
              </a:solidFill>
              <a:latin typeface="Times New Roman" panose="02020603050405020304" pitchFamily="18" charset="0"/>
              <a:cs typeface="Times New Roman" panose="02020603050405020304" pitchFamily="18" charset="0"/>
            </a:endParaRPr>
          </a:p>
          <a:p>
            <a:pPr marL="0" indent="0">
              <a:lnSpc>
                <a:spcPct val="170000"/>
              </a:lnSpc>
              <a:spcBef>
                <a:spcPts val="0"/>
              </a:spcBef>
              <a:buNone/>
            </a:pPr>
            <a:endParaRPr lang="en-US" sz="4800" b="1" dirty="0">
              <a:solidFill>
                <a:srgbClr val="FF0000"/>
              </a:solidFill>
              <a:latin typeface="Times New Roman" panose="02020603050405020304" pitchFamily="18" charset="0"/>
              <a:cs typeface="Times New Roman" panose="02020603050405020304" pitchFamily="18" charset="0"/>
            </a:endParaRPr>
          </a:p>
          <a:p>
            <a:pPr marL="0" indent="0">
              <a:lnSpc>
                <a:spcPct val="170000"/>
              </a:lnSpc>
              <a:spcBef>
                <a:spcPts val="0"/>
              </a:spcBef>
              <a:buNone/>
            </a:pPr>
            <a:endParaRPr lang="en-US" sz="4800" b="1" dirty="0">
              <a:solidFill>
                <a:srgbClr val="FF0000"/>
              </a:solidFill>
              <a:latin typeface="Times New Roman" panose="02020603050405020304" pitchFamily="18" charset="0"/>
              <a:cs typeface="Times New Roman" panose="02020603050405020304" pitchFamily="18" charset="0"/>
            </a:endParaRPr>
          </a:p>
          <a:p>
            <a:pPr marL="0" indent="0">
              <a:lnSpc>
                <a:spcPct val="170000"/>
              </a:lnSpc>
              <a:spcBef>
                <a:spcPts val="0"/>
              </a:spcBef>
              <a:buNone/>
            </a:pPr>
            <a:endParaRPr lang="en-US" sz="4800" b="1" dirty="0">
              <a:solidFill>
                <a:srgbClr val="FF0000"/>
              </a:solidFill>
              <a:latin typeface="Times New Roman" panose="02020603050405020304" pitchFamily="18" charset="0"/>
              <a:cs typeface="Times New Roman" panose="02020603050405020304" pitchFamily="18" charset="0"/>
            </a:endParaRPr>
          </a:p>
          <a:p>
            <a:pPr marL="0" indent="0">
              <a:lnSpc>
                <a:spcPct val="170000"/>
              </a:lnSpc>
              <a:spcBef>
                <a:spcPts val="0"/>
              </a:spcBef>
              <a:buNone/>
            </a:pPr>
            <a:endParaRPr lang="en-US" sz="4800" b="1" dirty="0">
              <a:solidFill>
                <a:srgbClr val="FF0000"/>
              </a:solidFill>
              <a:latin typeface="Times New Roman" panose="02020603050405020304" pitchFamily="18" charset="0"/>
              <a:cs typeface="Times New Roman" panose="02020603050405020304" pitchFamily="18" charset="0"/>
            </a:endParaRPr>
          </a:p>
          <a:p>
            <a:pPr marL="0" indent="0">
              <a:lnSpc>
                <a:spcPct val="170000"/>
              </a:lnSpc>
              <a:spcBef>
                <a:spcPts val="0"/>
              </a:spcBef>
              <a:buNone/>
            </a:pPr>
            <a:endParaRPr lang="en-US" sz="4800" b="1" dirty="0">
              <a:solidFill>
                <a:srgbClr val="FF0000"/>
              </a:solidFill>
              <a:latin typeface="Times New Roman" panose="02020603050405020304" pitchFamily="18" charset="0"/>
              <a:cs typeface="Times New Roman" panose="02020603050405020304" pitchFamily="18" charset="0"/>
            </a:endParaRPr>
          </a:p>
          <a:p>
            <a:pPr marL="0" indent="0">
              <a:lnSpc>
                <a:spcPct val="170000"/>
              </a:lnSpc>
              <a:spcBef>
                <a:spcPts val="0"/>
              </a:spcBef>
              <a:buNone/>
            </a:pPr>
            <a:r>
              <a:rPr lang="en-US" sz="4800" b="1" dirty="0">
                <a:solidFill>
                  <a:srgbClr val="FF0000"/>
                </a:solidFill>
                <a:latin typeface="Times New Roman" panose="02020603050405020304" pitchFamily="18" charset="0"/>
                <a:cs typeface="Times New Roman" panose="02020603050405020304" pitchFamily="18" charset="0"/>
              </a:rPr>
              <a:t>          </a:t>
            </a:r>
          </a:p>
          <a:p>
            <a:pPr marL="0" indent="0">
              <a:lnSpc>
                <a:spcPct val="170000"/>
              </a:lnSpc>
              <a:spcBef>
                <a:spcPts val="0"/>
              </a:spcBef>
              <a:buNone/>
            </a:pPr>
            <a:endParaRPr lang="en-US" sz="4800" b="1" dirty="0">
              <a:solidFill>
                <a:srgbClr val="FF0000"/>
              </a:solidFill>
              <a:latin typeface="Times New Roman" panose="02020603050405020304" pitchFamily="18" charset="0"/>
              <a:cs typeface="Times New Roman" panose="02020603050405020304" pitchFamily="18" charset="0"/>
            </a:endParaRPr>
          </a:p>
          <a:p>
            <a:pPr marL="0" indent="0">
              <a:lnSpc>
                <a:spcPct val="170000"/>
              </a:lnSpc>
              <a:spcBef>
                <a:spcPts val="0"/>
              </a:spcBef>
              <a:buNone/>
            </a:pPr>
            <a:endParaRPr lang="en-US" sz="4800" b="1" dirty="0">
              <a:solidFill>
                <a:srgbClr val="FF0000"/>
              </a:solidFill>
              <a:latin typeface="Times New Roman" panose="02020603050405020304" pitchFamily="18" charset="0"/>
              <a:cs typeface="Times New Roman" panose="02020603050405020304" pitchFamily="18" charset="0"/>
            </a:endParaRPr>
          </a:p>
          <a:p>
            <a:pPr marL="0" indent="0">
              <a:lnSpc>
                <a:spcPct val="170000"/>
              </a:lnSpc>
              <a:spcBef>
                <a:spcPts val="0"/>
              </a:spcBef>
              <a:buNone/>
            </a:pPr>
            <a:endParaRPr lang="en-US" sz="4800" b="1" dirty="0">
              <a:solidFill>
                <a:srgbClr val="FF0000"/>
              </a:solidFill>
              <a:latin typeface="Times New Roman" panose="02020603050405020304" pitchFamily="18" charset="0"/>
              <a:cs typeface="Times New Roman" panose="02020603050405020304" pitchFamily="18" charset="0"/>
            </a:endParaRPr>
          </a:p>
          <a:p>
            <a:pPr marL="0" indent="0">
              <a:lnSpc>
                <a:spcPct val="170000"/>
              </a:lnSpc>
              <a:spcBef>
                <a:spcPts val="0"/>
              </a:spcBef>
              <a:buNone/>
            </a:pPr>
            <a:endParaRPr lang="en-US" sz="4800" b="1" dirty="0">
              <a:solidFill>
                <a:srgbClr val="FF0000"/>
              </a:solidFill>
              <a:latin typeface="Times New Roman" panose="02020603050405020304" pitchFamily="18" charset="0"/>
              <a:cs typeface="Times New Roman" panose="02020603050405020304" pitchFamily="18" charset="0"/>
            </a:endParaRPr>
          </a:p>
          <a:p>
            <a:pPr marL="0" indent="0" algn="ctr">
              <a:lnSpc>
                <a:spcPct val="170000"/>
              </a:lnSpc>
              <a:spcBef>
                <a:spcPts val="0"/>
              </a:spcBef>
              <a:buNone/>
            </a:pPr>
            <a:r>
              <a:rPr lang="en-US" sz="7200" b="1" dirty="0">
                <a:solidFill>
                  <a:srgbClr val="FF0000"/>
                </a:solidFill>
                <a:latin typeface="Times New Roman" panose="02020603050405020304" pitchFamily="18" charset="0"/>
                <a:cs typeface="Times New Roman" panose="02020603050405020304" pitchFamily="18" charset="0"/>
              </a:rPr>
              <a:t> For more details/updates, please visit our Facebook Account: Family Gathering Reunion 2026</a:t>
            </a:r>
          </a:p>
          <a:p>
            <a:pPr marL="0" indent="457200">
              <a:lnSpc>
                <a:spcPct val="200000"/>
              </a:lnSpc>
              <a:spcBef>
                <a:spcPts val="0"/>
              </a:spcBef>
              <a:buNone/>
            </a:pPr>
            <a:endParaRPr lang="en-US" sz="48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56E1905-FA45-4F6B-DC37-5241273B2EC7}"/>
              </a:ext>
            </a:extLst>
          </p:cNvPr>
          <p:cNvSpPr txBox="1"/>
          <p:nvPr/>
        </p:nvSpPr>
        <p:spPr>
          <a:xfrm>
            <a:off x="5654202" y="5666521"/>
            <a:ext cx="1110181" cy="369332"/>
          </a:xfrm>
          <a:prstGeom prst="rect">
            <a:avLst/>
          </a:prstGeom>
          <a:noFill/>
        </p:spPr>
        <p:txBody>
          <a:bodyPr wrap="square">
            <a:spAutoFit/>
          </a:bodyPr>
          <a:lstStyle/>
          <a:p>
            <a:r>
              <a:rPr lang="en-US" dirty="0"/>
              <a:t>Est. 2025</a:t>
            </a:r>
          </a:p>
        </p:txBody>
      </p:sp>
      <p:pic>
        <p:nvPicPr>
          <p:cNvPr id="13" name="Picture 12">
            <a:extLst>
              <a:ext uri="{FF2B5EF4-FFF2-40B4-BE49-F238E27FC236}">
                <a16:creationId xmlns:a16="http://schemas.microsoft.com/office/drawing/2014/main" id="{E7F79B20-544B-EB26-0B1C-BFF1986D2555}"/>
              </a:ext>
            </a:extLst>
          </p:cNvPr>
          <p:cNvPicPr>
            <a:picLocks noChangeAspect="1"/>
          </p:cNvPicPr>
          <p:nvPr/>
        </p:nvPicPr>
        <p:blipFill>
          <a:blip r:embed="rId5"/>
          <a:stretch>
            <a:fillRect/>
          </a:stretch>
        </p:blipFill>
        <p:spPr>
          <a:xfrm>
            <a:off x="5385506" y="4936508"/>
            <a:ext cx="597460" cy="627942"/>
          </a:xfrm>
          <a:prstGeom prst="rect">
            <a:avLst/>
          </a:prstGeom>
        </p:spPr>
      </p:pic>
      <p:pic>
        <p:nvPicPr>
          <p:cNvPr id="14" name="Picture 13">
            <a:extLst>
              <a:ext uri="{FF2B5EF4-FFF2-40B4-BE49-F238E27FC236}">
                <a16:creationId xmlns:a16="http://schemas.microsoft.com/office/drawing/2014/main" id="{13200D57-E323-F472-1AC8-ED8379DA978C}"/>
              </a:ext>
            </a:extLst>
          </p:cNvPr>
          <p:cNvPicPr>
            <a:picLocks noChangeAspect="1"/>
          </p:cNvPicPr>
          <p:nvPr/>
        </p:nvPicPr>
        <p:blipFill>
          <a:blip r:embed="rId6"/>
          <a:stretch>
            <a:fillRect/>
          </a:stretch>
        </p:blipFill>
        <p:spPr>
          <a:xfrm>
            <a:off x="6209036" y="4936508"/>
            <a:ext cx="597460" cy="627942"/>
          </a:xfrm>
          <a:prstGeom prst="rect">
            <a:avLst/>
          </a:prstGeom>
        </p:spPr>
      </p:pic>
      <p:pic>
        <p:nvPicPr>
          <p:cNvPr id="15" name="Picture 14">
            <a:extLst>
              <a:ext uri="{FF2B5EF4-FFF2-40B4-BE49-F238E27FC236}">
                <a16:creationId xmlns:a16="http://schemas.microsoft.com/office/drawing/2014/main" id="{157121EE-4948-439B-DDD7-C081AC0B3143}"/>
              </a:ext>
            </a:extLst>
          </p:cNvPr>
          <p:cNvPicPr>
            <a:picLocks noChangeAspect="1"/>
          </p:cNvPicPr>
          <p:nvPr/>
        </p:nvPicPr>
        <p:blipFill>
          <a:blip r:embed="rId7"/>
          <a:stretch>
            <a:fillRect/>
          </a:stretch>
        </p:blipFill>
        <p:spPr>
          <a:xfrm>
            <a:off x="5178155" y="3806849"/>
            <a:ext cx="1005927" cy="1127858"/>
          </a:xfrm>
          <a:prstGeom prst="rect">
            <a:avLst/>
          </a:prstGeom>
        </p:spPr>
      </p:pic>
      <p:pic>
        <p:nvPicPr>
          <p:cNvPr id="16" name="Picture 15">
            <a:extLst>
              <a:ext uri="{FF2B5EF4-FFF2-40B4-BE49-F238E27FC236}">
                <a16:creationId xmlns:a16="http://schemas.microsoft.com/office/drawing/2014/main" id="{E21D5276-FE76-AFA2-8AA0-A7D5105A0B8D}"/>
              </a:ext>
            </a:extLst>
          </p:cNvPr>
          <p:cNvPicPr>
            <a:picLocks noChangeAspect="1"/>
          </p:cNvPicPr>
          <p:nvPr/>
        </p:nvPicPr>
        <p:blipFill>
          <a:blip r:embed="rId8"/>
          <a:stretch>
            <a:fillRect/>
          </a:stretch>
        </p:blipFill>
        <p:spPr>
          <a:xfrm>
            <a:off x="6025079" y="3806849"/>
            <a:ext cx="1012024" cy="1127858"/>
          </a:xfrm>
          <a:prstGeom prst="rect">
            <a:avLst/>
          </a:prstGeom>
        </p:spPr>
      </p:pic>
    </p:spTree>
    <p:extLst>
      <p:ext uri="{BB962C8B-B14F-4D97-AF65-F5344CB8AC3E}">
        <p14:creationId xmlns:p14="http://schemas.microsoft.com/office/powerpoint/2010/main" val="3299270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04 A Long Wal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artisticGlowEdges/>
                    </a14:imgEffect>
                  </a14:imgLayer>
                </a14:imgProps>
              </a:ext>
            </a:extLst>
          </a:blip>
          <a:stretch>
            <a:fillRect/>
          </a:stretch>
        </p:blipFill>
        <p:spPr>
          <a:xfrm>
            <a:off x="11001546" y="6078387"/>
            <a:ext cx="609600" cy="609600"/>
          </a:xfrm>
          <a:prstGeom prst="rect">
            <a:avLst/>
          </a:prstGeom>
        </p:spPr>
      </p:pic>
      <p:sp>
        <p:nvSpPr>
          <p:cNvPr id="4" name="Title 3"/>
          <p:cNvSpPr>
            <a:spLocks noGrp="1"/>
          </p:cNvSpPr>
          <p:nvPr>
            <p:ph type="title"/>
          </p:nvPr>
        </p:nvSpPr>
        <p:spPr>
          <a:xfrm>
            <a:off x="111967" y="68846"/>
            <a:ext cx="11943183" cy="1600200"/>
          </a:xfrm>
          <a:gradFill>
            <a:gsLst>
              <a:gs pos="78000">
                <a:schemeClr val="accent4">
                  <a:lumMod val="40000"/>
                  <a:lumOff val="60000"/>
                </a:schemeClr>
              </a:gs>
              <a:gs pos="35000">
                <a:schemeClr val="accent1">
                  <a:lumMod val="0"/>
                  <a:lumOff val="100000"/>
                </a:schemeClr>
              </a:gs>
              <a:gs pos="100000">
                <a:schemeClr val="accent1">
                  <a:lumMod val="100000"/>
                </a:schemeClr>
              </a:gs>
            </a:gsLst>
            <a:path path="circle">
              <a:fillToRect l="50000" t="50000" r="50000" b="50000"/>
            </a:path>
          </a:gradFill>
        </p:spPr>
        <p:txBody>
          <a:bodyPr anchor="ctr">
            <a:normAutofit/>
          </a:bodyPr>
          <a:lstStyle/>
          <a:p>
            <a:pPr algn="ctr"/>
            <a:r>
              <a:rPr lang="en-US" sz="6600" dirty="0">
                <a:solidFill>
                  <a:schemeClr val="accent1">
                    <a:lumMod val="50000"/>
                  </a:schemeClr>
                </a:solidFill>
                <a:latin typeface="Times New Roman" panose="02020603050405020304" pitchFamily="18" charset="0"/>
                <a:cs typeface="Times New Roman" panose="02020603050405020304" pitchFamily="18" charset="0"/>
              </a:rPr>
              <a:t>Family Reunion Gathering 2026</a:t>
            </a:r>
          </a:p>
        </p:txBody>
      </p:sp>
      <p:sp>
        <p:nvSpPr>
          <p:cNvPr id="6" name="Text Placeholder 5"/>
          <p:cNvSpPr>
            <a:spLocks noGrp="1"/>
          </p:cNvSpPr>
          <p:nvPr>
            <p:ph type="body" sz="half" idx="2"/>
          </p:nvPr>
        </p:nvSpPr>
        <p:spPr>
          <a:xfrm>
            <a:off x="124408" y="2006863"/>
            <a:ext cx="11943183" cy="3733707"/>
          </a:xfrm>
          <a:solidFill>
            <a:schemeClr val="bg1"/>
          </a:solidFill>
        </p:spPr>
        <p:txBody>
          <a:bodyPr anchor="ctr">
            <a:normAutofit fontScale="62500" lnSpcReduction="20000"/>
          </a:bodyPr>
          <a:lstStyle/>
          <a:p>
            <a:pPr algn="ctr">
              <a:lnSpc>
                <a:spcPct val="150000"/>
              </a:lnSpc>
              <a:spcBef>
                <a:spcPts val="600"/>
              </a:spcBef>
            </a:pPr>
            <a:r>
              <a:rPr lang="en-US" sz="3200" b="1" dirty="0">
                <a:solidFill>
                  <a:srgbClr val="FF0000"/>
                </a:solidFill>
                <a:latin typeface="Times New Roman" panose="02020603050405020304" pitchFamily="18" charset="0"/>
                <a:cs typeface="Times New Roman" panose="02020603050405020304" pitchFamily="18" charset="0"/>
              </a:rPr>
              <a:t>COMMITTEE MEMBERS</a:t>
            </a:r>
          </a:p>
          <a:p>
            <a:pPr algn="ctr">
              <a:lnSpc>
                <a:spcPct val="150000"/>
              </a:lnSpc>
              <a:spcBef>
                <a:spcPts val="600"/>
              </a:spcBef>
            </a:pPr>
            <a:r>
              <a:rPr lang="en-US" sz="2100" b="1" dirty="0">
                <a:solidFill>
                  <a:srgbClr val="0070C0"/>
                </a:solidFill>
                <a:latin typeface="Times New Roman" panose="02020603050405020304" pitchFamily="18" charset="0"/>
                <a:cs typeface="Times New Roman" panose="02020603050405020304" pitchFamily="18" charset="0"/>
              </a:rPr>
              <a:t>Co-Chairman: Louis J. Gladney @ (901) 736-5367 / </a:t>
            </a:r>
            <a:r>
              <a:rPr lang="en-US" sz="2100" b="1" dirty="0">
                <a:solidFill>
                  <a:srgbClr val="0070C0"/>
                </a:solidFill>
                <a:latin typeface="Times New Roman" panose="02020603050405020304" pitchFamily="18" charset="0"/>
                <a:cs typeface="Times New Roman" panose="02020603050405020304" pitchFamily="18" charset="0"/>
                <a:hlinkClick r:id="rId7"/>
              </a:rPr>
              <a:t>gladlj@yahoo.com</a:t>
            </a:r>
            <a:endParaRPr lang="en-US" sz="2100" b="1" dirty="0">
              <a:solidFill>
                <a:srgbClr val="0070C0"/>
              </a:solidFill>
              <a:latin typeface="Times New Roman" panose="02020603050405020304" pitchFamily="18" charset="0"/>
              <a:cs typeface="Times New Roman" panose="02020603050405020304" pitchFamily="18" charset="0"/>
            </a:endParaRPr>
          </a:p>
          <a:p>
            <a:pPr algn="ctr">
              <a:lnSpc>
                <a:spcPct val="150000"/>
              </a:lnSpc>
              <a:spcBef>
                <a:spcPts val="600"/>
              </a:spcBef>
            </a:pPr>
            <a:r>
              <a:rPr lang="en-US" sz="2100" b="1" dirty="0">
                <a:solidFill>
                  <a:srgbClr val="0070C0"/>
                </a:solidFill>
                <a:latin typeface="Times New Roman" panose="02020603050405020304" pitchFamily="18" charset="0"/>
                <a:cs typeface="Times New Roman" panose="02020603050405020304" pitchFamily="18" charset="0"/>
              </a:rPr>
              <a:t>Co-Chairman: Lawrence E. Gordon @ (901) 282-2084 / </a:t>
            </a:r>
            <a:r>
              <a:rPr lang="en-US" sz="2100" b="1" dirty="0">
                <a:solidFill>
                  <a:srgbClr val="0070C0"/>
                </a:solidFill>
                <a:latin typeface="Times New Roman" panose="02020603050405020304" pitchFamily="18" charset="0"/>
                <a:cs typeface="Times New Roman" panose="02020603050405020304" pitchFamily="18" charset="0"/>
                <a:hlinkClick r:id="rId8"/>
              </a:rPr>
              <a:t>gordonl_1000@yahoo.com</a:t>
            </a:r>
            <a:r>
              <a:rPr lang="en-US" sz="2100" b="1" dirty="0">
                <a:solidFill>
                  <a:srgbClr val="0070C0"/>
                </a:solidFill>
                <a:latin typeface="Times New Roman" panose="02020603050405020304" pitchFamily="18" charset="0"/>
                <a:cs typeface="Times New Roman" panose="02020603050405020304" pitchFamily="18" charset="0"/>
              </a:rPr>
              <a:t> </a:t>
            </a:r>
          </a:p>
          <a:p>
            <a:pPr algn="ctr">
              <a:lnSpc>
                <a:spcPct val="150000"/>
              </a:lnSpc>
              <a:spcBef>
                <a:spcPts val="600"/>
              </a:spcBef>
            </a:pPr>
            <a:r>
              <a:rPr lang="en-US" sz="2100" b="1" dirty="0">
                <a:solidFill>
                  <a:srgbClr val="0070C0"/>
                </a:solidFill>
                <a:latin typeface="Times New Roman" panose="02020603050405020304" pitchFamily="18" charset="0"/>
                <a:cs typeface="Times New Roman" panose="02020603050405020304" pitchFamily="18" charset="0"/>
              </a:rPr>
              <a:t>Administrator/Communications: Kenneth D. Harris @ (901) 451-4308 / </a:t>
            </a:r>
            <a:r>
              <a:rPr lang="en-US" sz="2100" b="1" dirty="0">
                <a:solidFill>
                  <a:srgbClr val="0070C0"/>
                </a:solidFill>
                <a:latin typeface="Times New Roman" panose="02020603050405020304" pitchFamily="18" charset="0"/>
                <a:cs typeface="Times New Roman" panose="02020603050405020304" pitchFamily="18" charset="0"/>
                <a:hlinkClick r:id="rId9"/>
              </a:rPr>
              <a:t>kennywayne84@gmail.com</a:t>
            </a:r>
            <a:endParaRPr lang="en-US" sz="2100" b="1" dirty="0">
              <a:solidFill>
                <a:srgbClr val="0070C0"/>
              </a:solidFill>
              <a:latin typeface="Times New Roman" panose="02020603050405020304" pitchFamily="18" charset="0"/>
              <a:cs typeface="Times New Roman" panose="02020603050405020304" pitchFamily="18" charset="0"/>
            </a:endParaRPr>
          </a:p>
          <a:p>
            <a:pPr algn="ctr">
              <a:lnSpc>
                <a:spcPct val="150000"/>
              </a:lnSpc>
              <a:spcBef>
                <a:spcPts val="600"/>
              </a:spcBef>
            </a:pPr>
            <a:r>
              <a:rPr lang="en-US" sz="2100" b="1" dirty="0">
                <a:solidFill>
                  <a:srgbClr val="0070C0"/>
                </a:solidFill>
                <a:latin typeface="Times New Roman" panose="02020603050405020304" pitchFamily="18" charset="0"/>
                <a:cs typeface="Times New Roman" panose="02020603050405020304" pitchFamily="18" charset="0"/>
              </a:rPr>
              <a:t>Administrator/Communications: Teresa Gladney @ (901) 864-1827 / </a:t>
            </a:r>
            <a:r>
              <a:rPr lang="en-US" sz="2100" b="1" dirty="0">
                <a:solidFill>
                  <a:srgbClr val="0070C0"/>
                </a:solidFill>
                <a:latin typeface="Times New Roman" panose="02020603050405020304" pitchFamily="18" charset="0"/>
                <a:cs typeface="Times New Roman" panose="02020603050405020304" pitchFamily="18" charset="0"/>
                <a:hlinkClick r:id="rId10"/>
              </a:rPr>
              <a:t>Teresagladney1@gmail.com</a:t>
            </a:r>
            <a:endParaRPr lang="en-US" sz="2100" b="1" u="sng" dirty="0">
              <a:solidFill>
                <a:srgbClr val="0070C0"/>
              </a:solidFill>
              <a:latin typeface="Times New Roman" panose="02020603050405020304" pitchFamily="18" charset="0"/>
              <a:cs typeface="Times New Roman" panose="02020603050405020304" pitchFamily="18" charset="0"/>
            </a:endParaRPr>
          </a:p>
          <a:p>
            <a:pPr algn="ctr">
              <a:lnSpc>
                <a:spcPct val="150000"/>
              </a:lnSpc>
              <a:spcBef>
                <a:spcPts val="600"/>
              </a:spcBef>
            </a:pPr>
            <a:r>
              <a:rPr lang="en-US" sz="2100" b="1" dirty="0">
                <a:solidFill>
                  <a:srgbClr val="0070C0"/>
                </a:solidFill>
                <a:latin typeface="Times New Roman" panose="02020603050405020304" pitchFamily="18" charset="0"/>
                <a:cs typeface="Times New Roman" panose="02020603050405020304" pitchFamily="18" charset="0"/>
              </a:rPr>
              <a:t>Treasurer: Gwendolyn Edwards @ (901) 412-0880 / </a:t>
            </a:r>
            <a:r>
              <a:rPr lang="en-US" sz="2100" b="1" dirty="0">
                <a:solidFill>
                  <a:srgbClr val="0070C0"/>
                </a:solidFill>
                <a:latin typeface="Times New Roman" panose="02020603050405020304" pitchFamily="18" charset="0"/>
                <a:cs typeface="Times New Roman" panose="02020603050405020304" pitchFamily="18" charset="0"/>
                <a:hlinkClick r:id="rId11"/>
              </a:rPr>
              <a:t>gwenedw@att.net</a:t>
            </a:r>
            <a:endParaRPr lang="en-US" sz="2100" b="1" u="sng" dirty="0">
              <a:solidFill>
                <a:srgbClr val="0070C0"/>
              </a:solidFill>
              <a:latin typeface="Times New Roman" panose="02020603050405020304" pitchFamily="18" charset="0"/>
              <a:cs typeface="Times New Roman" panose="02020603050405020304" pitchFamily="18" charset="0"/>
            </a:endParaRPr>
          </a:p>
          <a:p>
            <a:pPr algn="ctr">
              <a:lnSpc>
                <a:spcPct val="150000"/>
              </a:lnSpc>
              <a:spcBef>
                <a:spcPts val="600"/>
              </a:spcBef>
            </a:pPr>
            <a:r>
              <a:rPr lang="en-US" sz="2100" b="1" dirty="0">
                <a:solidFill>
                  <a:srgbClr val="0070C0"/>
                </a:solidFill>
                <a:latin typeface="Times New Roman" panose="02020603050405020304" pitchFamily="18" charset="0"/>
                <a:cs typeface="Times New Roman" panose="02020603050405020304" pitchFamily="18" charset="0"/>
              </a:rPr>
              <a:t>Co-Chairman: Christopher E. Gordon (Honorary) @ R.I.H.</a:t>
            </a:r>
          </a:p>
          <a:p>
            <a:pPr algn="ctr">
              <a:lnSpc>
                <a:spcPct val="150000"/>
              </a:lnSpc>
              <a:spcBef>
                <a:spcPts val="600"/>
              </a:spcBef>
            </a:pPr>
            <a:endParaRPr lang="en-US" sz="2100" b="1" dirty="0">
              <a:solidFill>
                <a:srgbClr val="0070C0"/>
              </a:solidFill>
              <a:latin typeface="Times New Roman" panose="02020603050405020304" pitchFamily="18" charset="0"/>
              <a:cs typeface="Times New Roman" panose="02020603050405020304" pitchFamily="18" charset="0"/>
            </a:endParaRPr>
          </a:p>
          <a:p>
            <a:pPr algn="ctr">
              <a:lnSpc>
                <a:spcPct val="150000"/>
              </a:lnSpc>
              <a:spcBef>
                <a:spcPts val="600"/>
              </a:spcBef>
            </a:pPr>
            <a:r>
              <a:rPr lang="en-US" sz="2100" b="1" dirty="0">
                <a:solidFill>
                  <a:srgbClr val="0070C0"/>
                </a:solidFill>
                <a:latin typeface="Times New Roman" panose="02020603050405020304" pitchFamily="18" charset="0"/>
                <a:cs typeface="Times New Roman" panose="02020603050405020304" pitchFamily="18" charset="0"/>
              </a:rPr>
              <a:t>Advisors: Beverly L. Williams (254) 289-6741 / </a:t>
            </a:r>
            <a:r>
              <a:rPr lang="en-US" sz="2100" b="1" dirty="0">
                <a:solidFill>
                  <a:srgbClr val="0070C0"/>
                </a:solidFill>
                <a:latin typeface="Times New Roman" panose="02020603050405020304" pitchFamily="18" charset="0"/>
                <a:cs typeface="Times New Roman" panose="02020603050405020304" pitchFamily="18" charset="0"/>
                <a:hlinkClick r:id="rId12"/>
              </a:rPr>
              <a:t>blwms44@yahoo.com</a:t>
            </a:r>
            <a:r>
              <a:rPr lang="en-US" sz="2100" b="1" dirty="0">
                <a:solidFill>
                  <a:srgbClr val="0070C0"/>
                </a:solidFill>
                <a:latin typeface="Times New Roman" panose="02020603050405020304" pitchFamily="18" charset="0"/>
                <a:cs typeface="Times New Roman" panose="02020603050405020304" pitchFamily="18" charset="0"/>
              </a:rPr>
              <a:t> &amp; Mycha Y. Williams-Gladney (901) 736-5366 / </a:t>
            </a:r>
            <a:r>
              <a:rPr kumimoji="0" lang="en-US" sz="21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hlinkClick r:id="rId13"/>
              </a:rPr>
              <a:t>mychawilliams@yahoo.com</a:t>
            </a:r>
            <a:r>
              <a:rPr kumimoji="0" lang="en-US" sz="21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endParaRPr lang="en-US" u="sng" dirty="0"/>
          </a:p>
        </p:txBody>
      </p:sp>
    </p:spTree>
    <p:extLst>
      <p:ext uri="{BB962C8B-B14F-4D97-AF65-F5344CB8AC3E}">
        <p14:creationId xmlns:p14="http://schemas.microsoft.com/office/powerpoint/2010/main" val="1126488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838201" y="182245"/>
            <a:ext cx="10515600" cy="1325563"/>
          </a:xfrm>
          <a:gradFill>
            <a:gsLst>
              <a:gs pos="82000">
                <a:schemeClr val="accent4">
                  <a:lumMod val="40000"/>
                  <a:lumOff val="60000"/>
                </a:schemeClr>
              </a:gs>
              <a:gs pos="35000">
                <a:schemeClr val="accent1">
                  <a:lumMod val="0"/>
                  <a:lumOff val="100000"/>
                </a:schemeClr>
              </a:gs>
              <a:gs pos="100000">
                <a:schemeClr val="accent1">
                  <a:lumMod val="100000"/>
                </a:schemeClr>
              </a:gs>
            </a:gsLst>
            <a:path path="circle">
              <a:fillToRect l="50000" t="50000" r="50000" b="50000"/>
            </a:path>
          </a:gradFill>
        </p:spPr>
        <p:txBody>
          <a:bodyPr>
            <a:normAutofit/>
          </a:bodyPr>
          <a:lstStyle/>
          <a:p>
            <a:pPr algn="ctr"/>
            <a:r>
              <a:rPr lang="en-US" sz="6600" dirty="0">
                <a:solidFill>
                  <a:schemeClr val="accent1">
                    <a:lumMod val="50000"/>
                  </a:schemeClr>
                </a:solidFill>
                <a:latin typeface="Times New Roman" panose="02020603050405020304" pitchFamily="18" charset="0"/>
                <a:cs typeface="Times New Roman" panose="02020603050405020304" pitchFamily="18" charset="0"/>
              </a:rPr>
              <a:t>Agenda Slides</a:t>
            </a:r>
          </a:p>
        </p:txBody>
      </p:sp>
      <p:sp>
        <p:nvSpPr>
          <p:cNvPr id="7" name="Content Placeholder 6"/>
          <p:cNvSpPr>
            <a:spLocks noGrp="1"/>
          </p:cNvSpPr>
          <p:nvPr>
            <p:ph sz="half" idx="1"/>
          </p:nvPr>
        </p:nvSpPr>
        <p:spPr>
          <a:xfrm>
            <a:off x="838201" y="1825625"/>
            <a:ext cx="3940533" cy="4351338"/>
          </a:xfrm>
          <a:solidFill>
            <a:schemeClr val="bg1"/>
          </a:solidFill>
        </p:spPr>
        <p:txBody>
          <a:bodyPr>
            <a:normAutofit/>
          </a:bodyPr>
          <a:lstStyle/>
          <a:p>
            <a:pPr indent="0">
              <a:lnSpc>
                <a:spcPct val="220000"/>
              </a:lnSpc>
              <a:spcBef>
                <a:spcPts val="0"/>
              </a:spcBef>
            </a:pPr>
            <a:r>
              <a:rPr lang="en-US" sz="2600" dirty="0">
                <a:solidFill>
                  <a:schemeClr val="accent2">
                    <a:lumMod val="50000"/>
                  </a:schemeClr>
                </a:solidFill>
                <a:latin typeface="Times New Roman" panose="02020603050405020304" pitchFamily="18" charset="0"/>
                <a:cs typeface="Times New Roman" panose="02020603050405020304" pitchFamily="18" charset="0"/>
              </a:rPr>
              <a:t> Introduction   </a:t>
            </a:r>
          </a:p>
          <a:p>
            <a:pPr indent="0">
              <a:lnSpc>
                <a:spcPct val="220000"/>
              </a:lnSpc>
              <a:spcBef>
                <a:spcPts val="0"/>
              </a:spcBef>
            </a:pPr>
            <a:r>
              <a:rPr lang="en-US" sz="2600" dirty="0">
                <a:solidFill>
                  <a:schemeClr val="accent2">
                    <a:lumMod val="50000"/>
                  </a:schemeClr>
                </a:solidFill>
                <a:latin typeface="Times New Roman" panose="02020603050405020304" pitchFamily="18" charset="0"/>
                <a:cs typeface="Times New Roman" panose="02020603050405020304" pitchFamily="18" charset="0"/>
              </a:rPr>
              <a:t> Itinerary    </a:t>
            </a:r>
          </a:p>
          <a:p>
            <a:pPr indent="0">
              <a:lnSpc>
                <a:spcPct val="220000"/>
              </a:lnSpc>
              <a:spcBef>
                <a:spcPts val="0"/>
              </a:spcBef>
            </a:pPr>
            <a:r>
              <a:rPr lang="en-US" sz="2600" dirty="0">
                <a:solidFill>
                  <a:schemeClr val="accent2">
                    <a:lumMod val="50000"/>
                  </a:schemeClr>
                </a:solidFill>
                <a:latin typeface="Times New Roman" panose="02020603050405020304" pitchFamily="18" charset="0"/>
                <a:cs typeface="Times New Roman" panose="02020603050405020304" pitchFamily="18" charset="0"/>
              </a:rPr>
              <a:t> Reunion Package</a:t>
            </a:r>
          </a:p>
          <a:p>
            <a:pPr indent="0">
              <a:lnSpc>
                <a:spcPct val="220000"/>
              </a:lnSpc>
              <a:spcBef>
                <a:spcPts val="0"/>
              </a:spcBef>
            </a:pPr>
            <a:r>
              <a:rPr lang="en-US" sz="2600" dirty="0">
                <a:solidFill>
                  <a:schemeClr val="accent2">
                    <a:lumMod val="50000"/>
                  </a:schemeClr>
                </a:solidFill>
                <a:latin typeface="Times New Roman" panose="02020603050405020304" pitchFamily="18" charset="0"/>
                <a:cs typeface="Times New Roman" panose="02020603050405020304" pitchFamily="18" charset="0"/>
              </a:rPr>
              <a:t> Reunion Cost Per Person </a:t>
            </a:r>
          </a:p>
        </p:txBody>
      </p:sp>
      <p:sp>
        <p:nvSpPr>
          <p:cNvPr id="11" name="Content Placeholder 10"/>
          <p:cNvSpPr>
            <a:spLocks noGrp="1"/>
          </p:cNvSpPr>
          <p:nvPr>
            <p:ph sz="half" idx="2"/>
          </p:nvPr>
        </p:nvSpPr>
        <p:spPr>
          <a:xfrm>
            <a:off x="8285257" y="1825625"/>
            <a:ext cx="3068541" cy="4351338"/>
          </a:xfrm>
        </p:spPr>
        <p:txBody>
          <a:bodyPr>
            <a:noAutofit/>
          </a:bodyPr>
          <a:lstStyle/>
          <a:p>
            <a:pPr indent="0">
              <a:lnSpc>
                <a:spcPct val="220000"/>
              </a:lnSpc>
              <a:spcBef>
                <a:spcPts val="0"/>
              </a:spcBef>
            </a:pPr>
            <a:r>
              <a:rPr lang="en-US" sz="2600" dirty="0">
                <a:solidFill>
                  <a:schemeClr val="accent2">
                    <a:lumMod val="50000"/>
                  </a:schemeClr>
                </a:solidFill>
                <a:latin typeface="Times New Roman" panose="02020603050405020304" pitchFamily="18" charset="0"/>
                <a:cs typeface="Times New Roman" panose="02020603050405020304" pitchFamily="18" charset="0"/>
              </a:rPr>
              <a:t> Hotel Information</a:t>
            </a:r>
          </a:p>
          <a:p>
            <a:pPr indent="0">
              <a:lnSpc>
                <a:spcPct val="220000"/>
              </a:lnSpc>
              <a:spcBef>
                <a:spcPts val="0"/>
              </a:spcBef>
            </a:pPr>
            <a:r>
              <a:rPr lang="en-US" sz="2600" dirty="0">
                <a:solidFill>
                  <a:schemeClr val="accent2">
                    <a:lumMod val="50000"/>
                  </a:schemeClr>
                </a:solidFill>
                <a:latin typeface="Times New Roman" panose="02020603050405020304" pitchFamily="18" charset="0"/>
                <a:cs typeface="Times New Roman" panose="02020603050405020304" pitchFamily="18" charset="0"/>
              </a:rPr>
              <a:t> T-Shirt Sizes </a:t>
            </a:r>
          </a:p>
          <a:p>
            <a:pPr indent="0">
              <a:lnSpc>
                <a:spcPct val="220000"/>
              </a:lnSpc>
              <a:spcBef>
                <a:spcPts val="0"/>
              </a:spcBef>
            </a:pPr>
            <a:r>
              <a:rPr lang="en-US" sz="2600" dirty="0">
                <a:solidFill>
                  <a:schemeClr val="accent2">
                    <a:lumMod val="50000"/>
                  </a:schemeClr>
                </a:solidFill>
                <a:latin typeface="Times New Roman" panose="02020603050405020304" pitchFamily="18" charset="0"/>
                <a:cs typeface="Times New Roman" panose="02020603050405020304" pitchFamily="18" charset="0"/>
              </a:rPr>
              <a:t> Conclusion</a:t>
            </a:r>
          </a:p>
          <a:p>
            <a:pPr indent="0">
              <a:lnSpc>
                <a:spcPct val="220000"/>
              </a:lnSpc>
              <a:spcBef>
                <a:spcPts val="0"/>
              </a:spcBef>
            </a:pPr>
            <a:r>
              <a:rPr lang="en-US" sz="2600" dirty="0">
                <a:solidFill>
                  <a:schemeClr val="accent2">
                    <a:lumMod val="50000"/>
                  </a:schemeClr>
                </a:solidFill>
                <a:latin typeface="Times New Roman" panose="02020603050405020304" pitchFamily="18" charset="0"/>
                <a:cs typeface="Times New Roman" panose="02020603050405020304" pitchFamily="18" charset="0"/>
              </a:rPr>
              <a:t> Family Crest</a:t>
            </a:r>
          </a:p>
          <a:p>
            <a:pPr indent="0">
              <a:lnSpc>
                <a:spcPct val="220000"/>
              </a:lnSpc>
              <a:spcBef>
                <a:spcPts val="0"/>
              </a:spcBef>
              <a:buNone/>
            </a:pPr>
            <a:endParaRPr lang="en-US" sz="3100" dirty="0">
              <a:solidFill>
                <a:schemeClr val="accent2">
                  <a:lumMod val="50000"/>
                </a:schemeClr>
              </a:solidFill>
            </a:endParaRPr>
          </a:p>
        </p:txBody>
      </p:sp>
      <p:pic>
        <p:nvPicPr>
          <p:cNvPr id="2" name="Picture 1">
            <a:extLst>
              <a:ext uri="{FF2B5EF4-FFF2-40B4-BE49-F238E27FC236}">
                <a16:creationId xmlns:a16="http://schemas.microsoft.com/office/drawing/2014/main" id="{B990CD3B-BCAE-C570-2265-156ED640489F}"/>
              </a:ext>
            </a:extLst>
          </p:cNvPr>
          <p:cNvPicPr>
            <a:picLocks noChangeAspect="1"/>
          </p:cNvPicPr>
          <p:nvPr/>
        </p:nvPicPr>
        <p:blipFill>
          <a:blip r:embed="rId3"/>
          <a:stretch>
            <a:fillRect/>
          </a:stretch>
        </p:blipFill>
        <p:spPr>
          <a:xfrm>
            <a:off x="4678215" y="2049990"/>
            <a:ext cx="3084843" cy="3389670"/>
          </a:xfrm>
          <a:prstGeom prst="rect">
            <a:avLst/>
          </a:prstGeom>
        </p:spPr>
      </p:pic>
    </p:spTree>
    <p:extLst>
      <p:ext uri="{BB962C8B-B14F-4D97-AF65-F5344CB8AC3E}">
        <p14:creationId xmlns:p14="http://schemas.microsoft.com/office/powerpoint/2010/main" val="1151970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100000">
              <a:schemeClr val="accent1">
                <a:lumMod val="1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0645"/>
            <a:ext cx="10515600" cy="1325563"/>
          </a:xfrm>
          <a:gradFill>
            <a:gsLst>
              <a:gs pos="82000">
                <a:schemeClr val="accent4">
                  <a:lumMod val="40000"/>
                  <a:lumOff val="60000"/>
                </a:schemeClr>
              </a:gs>
              <a:gs pos="35000">
                <a:schemeClr val="accent1">
                  <a:lumMod val="0"/>
                  <a:lumOff val="100000"/>
                </a:schemeClr>
              </a:gs>
              <a:gs pos="100000">
                <a:schemeClr val="accent1">
                  <a:lumMod val="100000"/>
                </a:schemeClr>
              </a:gs>
            </a:gsLst>
            <a:path path="circle">
              <a:fillToRect l="50000" t="50000" r="50000" b="50000"/>
            </a:path>
          </a:gradFill>
        </p:spPr>
        <p:txBody>
          <a:bodyPr>
            <a:normAutofit/>
          </a:bodyPr>
          <a:lstStyle/>
          <a:p>
            <a:pPr algn="ctr"/>
            <a:r>
              <a:rPr lang="en-US" sz="6600" b="1" dirty="0">
                <a:solidFill>
                  <a:schemeClr val="accent1">
                    <a:lumMod val="50000"/>
                  </a:schemeClr>
                </a:solidFill>
                <a:latin typeface="Times New Roman" panose="02020603050405020304" pitchFamily="18" charset="0"/>
                <a:cs typeface="Times New Roman" panose="02020603050405020304" pitchFamily="18" charset="0"/>
              </a:rPr>
              <a:t>Introduction</a:t>
            </a:r>
          </a:p>
        </p:txBody>
      </p:sp>
      <p:sp>
        <p:nvSpPr>
          <p:cNvPr id="3" name="Content Placeholder 2"/>
          <p:cNvSpPr>
            <a:spLocks noGrp="1"/>
          </p:cNvSpPr>
          <p:nvPr>
            <p:ph idx="1"/>
          </p:nvPr>
        </p:nvSpPr>
        <p:spPr>
          <a:xfrm>
            <a:off x="97277" y="1335087"/>
            <a:ext cx="11954680" cy="5442267"/>
          </a:xfrm>
        </p:spPr>
        <p:txBody>
          <a:bodyPr>
            <a:noAutofit/>
          </a:bodyPr>
          <a:lstStyle/>
          <a:p>
            <a:pPr indent="457200">
              <a:lnSpc>
                <a:spcPct val="200000"/>
              </a:lnSpc>
              <a:spcBef>
                <a:spcPts val="0"/>
              </a:spcBef>
              <a:buNone/>
            </a:pPr>
            <a:r>
              <a:rPr lang="en-US" sz="1800" dirty="0">
                <a:solidFill>
                  <a:schemeClr val="accent2">
                    <a:lumMod val="50000"/>
                  </a:schemeClr>
                </a:solidFill>
                <a:latin typeface="Times New Roman" panose="02020603050405020304" pitchFamily="18" charset="0"/>
                <a:cs typeface="Times New Roman" panose="02020603050405020304" pitchFamily="18" charset="0"/>
              </a:rPr>
              <a:t>It gives me great joy, pleasure, and delight to announce the first “Family Reunion” of combined families - “A Gathering of Generations, Remembering Our Past, Living Today, and Embracing Our Future”.  This year’s Family Reunion is a formal request by Aunt Mary on gathering not only the Gladney-Jones and Gordon-Lane families together; but Friends/Families she grew up with that we all consider as family.  The Reunion affords us the opportunity as a family to gather, grow, love, share, reflect, and move forward together.  So, mark your calendars, save your pennies, and join us in Memphis, Tennessee September 04 – 07, 2026.  Please provide your personal information to Kenneth Harris and Teresa Gladney for accountability purposes and a photo of your loved ones(s) who has gone Home-to-Glory with their birth and deceased dates, and a list of the Elders (70 and Older) with their date of birth to Lawrence Gordon or Louis Gladney…….   </a:t>
            </a:r>
          </a:p>
          <a:p>
            <a:pPr indent="457200" algn="ctr">
              <a:lnSpc>
                <a:spcPct val="200000"/>
              </a:lnSpc>
              <a:spcBef>
                <a:spcPts val="0"/>
              </a:spcBef>
              <a:buNone/>
            </a:pPr>
            <a:r>
              <a:rPr lang="en-US" sz="1800" dirty="0">
                <a:solidFill>
                  <a:schemeClr val="accent2">
                    <a:lumMod val="50000"/>
                  </a:schemeClr>
                </a:solidFill>
                <a:highlight>
                  <a:srgbClr val="FFFF00"/>
                </a:highlight>
                <a:latin typeface="Times New Roman" panose="02020603050405020304" pitchFamily="18" charset="0"/>
                <a:cs typeface="Times New Roman" panose="02020603050405020304" pitchFamily="18" charset="0"/>
              </a:rPr>
              <a:t>If you have any questions and/or concerns, please contact either committee member above.  </a:t>
            </a:r>
          </a:p>
        </p:txBody>
      </p:sp>
      <p:pic>
        <p:nvPicPr>
          <p:cNvPr id="9" name="04 A Long Wal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82400" y="6209489"/>
            <a:ext cx="609600" cy="609600"/>
          </a:xfrm>
          <a:prstGeom prst="rect">
            <a:avLst/>
          </a:prstGeom>
        </p:spPr>
      </p:pic>
    </p:spTree>
    <p:extLst>
      <p:ext uri="{BB962C8B-B14F-4D97-AF65-F5344CB8AC3E}">
        <p14:creationId xmlns:p14="http://schemas.microsoft.com/office/powerpoint/2010/main" val="1567245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0264"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82000">
                <a:schemeClr val="accent4">
                  <a:lumMod val="40000"/>
                  <a:lumOff val="60000"/>
                </a:schemeClr>
              </a:gs>
              <a:gs pos="35000">
                <a:schemeClr val="accent1">
                  <a:lumMod val="0"/>
                  <a:lumOff val="100000"/>
                </a:schemeClr>
              </a:gs>
              <a:gs pos="100000">
                <a:schemeClr val="accent1">
                  <a:lumMod val="100000"/>
                </a:schemeClr>
              </a:gs>
            </a:gsLst>
            <a:path path="circle">
              <a:fillToRect l="50000" t="50000" r="50000" b="50000"/>
            </a:path>
          </a:gradFill>
        </p:spPr>
        <p:txBody>
          <a:bodyPr>
            <a:normAutofit/>
          </a:bodyPr>
          <a:lstStyle/>
          <a:p>
            <a:pPr algn="ctr"/>
            <a:r>
              <a:rPr lang="en-US" sz="6600" dirty="0">
                <a:solidFill>
                  <a:schemeClr val="accent1">
                    <a:lumMod val="50000"/>
                  </a:schemeClr>
                </a:solidFill>
                <a:latin typeface="Times New Roman" panose="02020603050405020304" pitchFamily="18" charset="0"/>
                <a:cs typeface="Times New Roman" panose="02020603050405020304" pitchFamily="18" charset="0"/>
              </a:rPr>
              <a:t>Itinerary</a:t>
            </a:r>
          </a:p>
        </p:txBody>
      </p:sp>
      <p:sp>
        <p:nvSpPr>
          <p:cNvPr id="3" name="Content Placeholder 2"/>
          <p:cNvSpPr>
            <a:spLocks noGrp="1"/>
          </p:cNvSpPr>
          <p:nvPr>
            <p:ph idx="1"/>
          </p:nvPr>
        </p:nvSpPr>
        <p:spPr>
          <a:xfrm>
            <a:off x="838200" y="1690688"/>
            <a:ext cx="10515600" cy="5017761"/>
          </a:xfrm>
        </p:spPr>
        <p:txBody>
          <a:bodyPr>
            <a:normAutofit/>
          </a:bodyPr>
          <a:lstStyle/>
          <a:p>
            <a:pPr marL="0" indent="457200">
              <a:lnSpc>
                <a:spcPct val="200000"/>
              </a:lnSpc>
              <a:spcBef>
                <a:spcPts val="0"/>
              </a:spcBef>
              <a:buNone/>
            </a:pPr>
            <a:r>
              <a:rPr lang="en-US" sz="1900" dirty="0">
                <a:solidFill>
                  <a:schemeClr val="accent2">
                    <a:lumMod val="50000"/>
                  </a:schemeClr>
                </a:solidFill>
                <a:latin typeface="Times New Roman" panose="02020603050405020304" pitchFamily="18" charset="0"/>
                <a:cs typeface="Times New Roman" panose="02020603050405020304" pitchFamily="18" charset="0"/>
              </a:rPr>
              <a:t>Come see, meet and greet all the family members you haven’t seen in a while or didn’t even know you had!!!  We have a lot of great things planned and you don’t want to miss one minute of our 2026 Family Reunion!!!</a:t>
            </a:r>
            <a:endParaRPr lang="en-US" sz="1800" dirty="0">
              <a:latin typeface="Times New Roman" panose="02020603050405020304" pitchFamily="18" charset="0"/>
              <a:cs typeface="Times New Roman" panose="02020603050405020304" pitchFamily="18" charset="0"/>
            </a:endParaRPr>
          </a:p>
        </p:txBody>
      </p:sp>
      <p:sp>
        <p:nvSpPr>
          <p:cNvPr id="6" name="Rectangular Callout 5"/>
          <p:cNvSpPr/>
          <p:nvPr/>
        </p:nvSpPr>
        <p:spPr>
          <a:xfrm>
            <a:off x="838200" y="3964090"/>
            <a:ext cx="3078192" cy="2086853"/>
          </a:xfrm>
          <a:prstGeom prst="wedge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spcAft>
                <a:spcPts val="600"/>
              </a:spcAft>
            </a:pPr>
            <a:r>
              <a:rPr lang="en-US" dirty="0">
                <a:latin typeface="Times New Roman" panose="02020603050405020304" pitchFamily="18" charset="0"/>
                <a:cs typeface="Times New Roman" panose="02020603050405020304" pitchFamily="18" charset="0"/>
              </a:rPr>
              <a:t>September 04</a:t>
            </a:r>
          </a:p>
          <a:p>
            <a:pPr algn="ctr">
              <a:spcBef>
                <a:spcPts val="1200"/>
              </a:spcBef>
              <a:spcAft>
                <a:spcPts val="600"/>
              </a:spcAft>
            </a:pPr>
            <a:r>
              <a:rPr lang="en-US" sz="1400" dirty="0">
                <a:latin typeface="Times New Roman" panose="02020603050405020304" pitchFamily="18" charset="0"/>
                <a:cs typeface="Times New Roman" panose="02020603050405020304" pitchFamily="18" charset="0"/>
              </a:rPr>
              <a:t>-  Meet and Greet @ Hilton Memphis (6:00 – 10:00 pm) </a:t>
            </a:r>
          </a:p>
          <a:p>
            <a:pPr algn="ctr">
              <a:spcBef>
                <a:spcPts val="1200"/>
              </a:spcBef>
              <a:spcAft>
                <a:spcPts val="600"/>
              </a:spcAft>
            </a:pPr>
            <a:r>
              <a:rPr lang="en-US" sz="1400" dirty="0">
                <a:latin typeface="Times New Roman" panose="02020603050405020304" pitchFamily="18" charset="0"/>
                <a:cs typeface="Times New Roman" panose="02020603050405020304" pitchFamily="18" charset="0"/>
              </a:rPr>
              <a:t>-  T-Shirts and Wristbands Issued</a:t>
            </a:r>
          </a:p>
          <a:p>
            <a:pPr>
              <a:spcAft>
                <a:spcPts val="600"/>
              </a:spcAft>
            </a:pPr>
            <a:endParaRPr lang="en-US" dirty="0">
              <a:latin typeface="Times New Roman" panose="02020603050405020304" pitchFamily="18" charset="0"/>
              <a:cs typeface="Times New Roman" panose="02020603050405020304" pitchFamily="18" charset="0"/>
            </a:endParaRPr>
          </a:p>
        </p:txBody>
      </p:sp>
      <p:sp>
        <p:nvSpPr>
          <p:cNvPr id="9" name="Rectangular Callout 8"/>
          <p:cNvSpPr/>
          <p:nvPr/>
        </p:nvSpPr>
        <p:spPr>
          <a:xfrm>
            <a:off x="4023361" y="3964090"/>
            <a:ext cx="3888188" cy="2086853"/>
          </a:xfrm>
          <a:prstGeom prst="wedge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spcAft>
                <a:spcPts val="600"/>
              </a:spcAft>
            </a:pPr>
            <a:r>
              <a:rPr lang="en-US" dirty="0">
                <a:latin typeface="Times New Roman" panose="02020603050405020304" pitchFamily="18" charset="0"/>
                <a:cs typeface="Times New Roman" panose="02020603050405020304" pitchFamily="18" charset="0"/>
              </a:rPr>
              <a:t>September 05</a:t>
            </a:r>
          </a:p>
          <a:p>
            <a:pPr algn="ctr">
              <a:lnSpc>
                <a:spcPct val="150000"/>
              </a:lnSpc>
              <a:spcBef>
                <a:spcPts val="600"/>
              </a:spcBef>
            </a:pPr>
            <a:r>
              <a:rPr lang="en-US" sz="1400" dirty="0">
                <a:latin typeface="Times New Roman" panose="02020603050405020304" pitchFamily="18" charset="0"/>
                <a:cs typeface="Times New Roman" panose="02020603050405020304" pitchFamily="18" charset="0"/>
              </a:rPr>
              <a:t>-  Canale Farms Picnic (10:00 am – 2:00 pm) </a:t>
            </a:r>
          </a:p>
          <a:p>
            <a:pPr marL="285750" indent="-285750" algn="ctr">
              <a:lnSpc>
                <a:spcPct val="150000"/>
              </a:lnSpc>
              <a:spcBef>
                <a:spcPts val="600"/>
              </a:spcBef>
              <a:buFontTx/>
              <a:buChar char="-"/>
            </a:pPr>
            <a:r>
              <a:rPr lang="en-US" sz="1400" dirty="0">
                <a:latin typeface="Times New Roman" panose="02020603050405020304" pitchFamily="18" charset="0"/>
                <a:cs typeface="Times New Roman" panose="02020603050405020304" pitchFamily="18" charset="0"/>
              </a:rPr>
              <a:t>Main Event Entertainment (5:00 – 7:00 pm)</a:t>
            </a:r>
          </a:p>
          <a:p>
            <a:pPr marL="285750" indent="-285750" algn="ctr">
              <a:lnSpc>
                <a:spcPct val="150000"/>
              </a:lnSpc>
              <a:spcBef>
                <a:spcPts val="600"/>
              </a:spcBef>
              <a:buFontTx/>
              <a:buChar char="-"/>
            </a:pPr>
            <a:r>
              <a:rPr lang="en-US" sz="1400" dirty="0">
                <a:latin typeface="Times New Roman" panose="02020603050405020304" pitchFamily="18" charset="0"/>
                <a:cs typeface="Times New Roman" panose="02020603050405020304" pitchFamily="18" charset="0"/>
              </a:rPr>
              <a:t>Manhattan Lounge (Adults Only)</a:t>
            </a:r>
          </a:p>
        </p:txBody>
      </p:sp>
      <p:sp>
        <p:nvSpPr>
          <p:cNvPr id="10" name="Rectangular Callout 9"/>
          <p:cNvSpPr/>
          <p:nvPr/>
        </p:nvSpPr>
        <p:spPr>
          <a:xfrm>
            <a:off x="8018518" y="3964089"/>
            <a:ext cx="3335282" cy="2086854"/>
          </a:xfrm>
          <a:prstGeom prst="wedge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spcAft>
                <a:spcPts val="600"/>
              </a:spcAft>
            </a:pPr>
            <a:r>
              <a:rPr lang="en-US" dirty="0">
                <a:latin typeface="Times New Roman" panose="02020603050405020304" pitchFamily="18" charset="0"/>
                <a:cs typeface="Times New Roman" panose="02020603050405020304" pitchFamily="18" charset="0"/>
              </a:rPr>
              <a:t>September 06</a:t>
            </a:r>
          </a:p>
          <a:p>
            <a:pPr algn="ctr">
              <a:spcAft>
                <a:spcPts val="600"/>
              </a:spcAft>
            </a:pPr>
            <a:r>
              <a:rPr lang="en-US" sz="1400" dirty="0">
                <a:latin typeface="Times New Roman" panose="02020603050405020304" pitchFamily="18" charset="0"/>
                <a:cs typeface="Times New Roman" panose="02020603050405020304" pitchFamily="18" charset="0"/>
              </a:rPr>
              <a:t>-  Church Services MBCC                     (11:00 am-   12:30 pm)    </a:t>
            </a:r>
          </a:p>
          <a:p>
            <a:pPr algn="ctr">
              <a:lnSpc>
                <a:spcPct val="150000"/>
              </a:lnSpc>
              <a:spcBef>
                <a:spcPts val="600"/>
              </a:spcBef>
            </a:pPr>
            <a:r>
              <a:rPr lang="en-US" sz="1400" dirty="0">
                <a:latin typeface="Times New Roman" panose="02020603050405020304" pitchFamily="18" charset="0"/>
                <a:cs typeface="Times New Roman" panose="02020603050405020304" pitchFamily="18" charset="0"/>
              </a:rPr>
              <a:t>-  Banquet @ Hilton (6:00 – 11:30 pm) </a:t>
            </a:r>
          </a:p>
          <a:p>
            <a:pPr algn="ctr">
              <a:lnSpc>
                <a:spcPct val="150000"/>
              </a:lnSpc>
              <a:spcBef>
                <a:spcPts val="600"/>
              </a:spcBef>
            </a:pPr>
            <a:r>
              <a:rPr lang="en-US" sz="1400" dirty="0">
                <a:latin typeface="Times New Roman" panose="02020603050405020304" pitchFamily="18" charset="0"/>
                <a:cs typeface="Times New Roman" panose="02020603050405020304" pitchFamily="18" charset="0"/>
              </a:rPr>
              <a:t>-  Elders Appreciation Presentations </a:t>
            </a:r>
          </a:p>
          <a:p>
            <a:pPr marL="285750" indent="-285750">
              <a:spcAft>
                <a:spcPts val="600"/>
              </a:spcAft>
              <a:buFontTx/>
              <a:buChar char="-"/>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1999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8520" y="99391"/>
            <a:ext cx="10515600" cy="1325563"/>
          </a:xfrm>
          <a:gradFill>
            <a:gsLst>
              <a:gs pos="82000">
                <a:schemeClr val="accent4">
                  <a:lumMod val="40000"/>
                  <a:lumOff val="60000"/>
                </a:schemeClr>
              </a:gs>
              <a:gs pos="35000">
                <a:schemeClr val="accent1">
                  <a:lumMod val="0"/>
                  <a:lumOff val="100000"/>
                </a:schemeClr>
              </a:gs>
              <a:gs pos="100000">
                <a:schemeClr val="accent1">
                  <a:lumMod val="100000"/>
                </a:schemeClr>
              </a:gs>
            </a:gsLst>
            <a:path path="circle">
              <a:fillToRect l="50000" t="50000" r="50000" b="50000"/>
            </a:path>
          </a:gradFill>
        </p:spPr>
        <p:txBody>
          <a:bodyPr>
            <a:noAutofit/>
          </a:bodyPr>
          <a:lstStyle/>
          <a:p>
            <a:pPr algn="ctr"/>
            <a:r>
              <a:rPr lang="en-US" sz="4600" dirty="0">
                <a:solidFill>
                  <a:schemeClr val="accent1">
                    <a:lumMod val="50000"/>
                  </a:schemeClr>
                </a:solidFill>
                <a:latin typeface="Times New Roman" panose="02020603050405020304" pitchFamily="18" charset="0"/>
                <a:cs typeface="Times New Roman" panose="02020603050405020304" pitchFamily="18" charset="0"/>
              </a:rPr>
              <a:t>Reunion Inclusive Package                        </a:t>
            </a:r>
            <a:r>
              <a:rPr lang="en-US" dirty="0">
                <a:solidFill>
                  <a:schemeClr val="accent1">
                    <a:lumMod val="50000"/>
                  </a:schemeClr>
                </a:solidFill>
                <a:latin typeface="Times New Roman" panose="02020603050405020304" pitchFamily="18" charset="0"/>
                <a:cs typeface="Times New Roman" panose="02020603050405020304" pitchFamily="18" charset="0"/>
              </a:rPr>
              <a:t>(Deadline for reunion fees is July 31, 2026)</a:t>
            </a:r>
          </a:p>
        </p:txBody>
      </p:sp>
      <p:sp>
        <p:nvSpPr>
          <p:cNvPr id="3" name="Content Placeholder 2"/>
          <p:cNvSpPr>
            <a:spLocks noGrp="1"/>
          </p:cNvSpPr>
          <p:nvPr>
            <p:ph idx="1"/>
          </p:nvPr>
        </p:nvSpPr>
        <p:spPr>
          <a:xfrm>
            <a:off x="457200" y="1632585"/>
            <a:ext cx="11318240" cy="4932984"/>
          </a:xfrm>
        </p:spPr>
        <p:txBody>
          <a:bodyPr>
            <a:normAutofit/>
          </a:bodyPr>
          <a:lstStyle/>
          <a:p>
            <a:pPr marL="0" indent="0" algn="ctr">
              <a:lnSpc>
                <a:spcPct val="170000"/>
              </a:lnSpc>
              <a:spcBef>
                <a:spcPts val="0"/>
              </a:spcBef>
              <a:buNone/>
            </a:pPr>
            <a:r>
              <a:rPr lang="en-US" sz="1800" dirty="0">
                <a:solidFill>
                  <a:schemeClr val="accent2">
                    <a:lumMod val="50000"/>
                  </a:schemeClr>
                </a:solidFill>
                <a:latin typeface="Times New Roman" panose="02020603050405020304" pitchFamily="18" charset="0"/>
                <a:cs typeface="Times New Roman" panose="02020603050405020304" pitchFamily="18" charset="0"/>
              </a:rPr>
              <a:t>Welcome Reception @ Hilton Memphis Hotel in the Lakeview Meeting Rooms 1 &amp; 2 (6:00-10:00 pm)</a:t>
            </a:r>
          </a:p>
          <a:p>
            <a:pPr marL="0" indent="0" algn="ctr">
              <a:lnSpc>
                <a:spcPct val="170000"/>
              </a:lnSpc>
              <a:spcBef>
                <a:spcPts val="0"/>
              </a:spcBef>
              <a:buNone/>
            </a:pPr>
            <a:r>
              <a:rPr lang="en-US" sz="1800" dirty="0">
                <a:solidFill>
                  <a:schemeClr val="accent2">
                    <a:lumMod val="50000"/>
                  </a:schemeClr>
                </a:solidFill>
                <a:latin typeface="Times New Roman" panose="02020603050405020304" pitchFamily="18" charset="0"/>
                <a:cs typeface="Times New Roman" panose="02020603050405020304" pitchFamily="18" charset="0"/>
              </a:rPr>
              <a:t>Hilton Memphis Hotel Banquet Room = Family Dinner: Sunday Best Attire (6:00 – 11:30 pm)</a:t>
            </a:r>
          </a:p>
          <a:p>
            <a:pPr marL="0" indent="0" algn="ctr">
              <a:lnSpc>
                <a:spcPct val="170000"/>
              </a:lnSpc>
              <a:spcBef>
                <a:spcPts val="0"/>
              </a:spcBef>
              <a:buNone/>
            </a:pPr>
            <a:r>
              <a:rPr lang="en-US" sz="1800" dirty="0">
                <a:solidFill>
                  <a:schemeClr val="accent2">
                    <a:lumMod val="50000"/>
                  </a:schemeClr>
                </a:solidFill>
                <a:latin typeface="Times New Roman" panose="02020603050405020304" pitchFamily="18" charset="0"/>
                <a:cs typeface="Times New Roman" panose="02020603050405020304" pitchFamily="18" charset="0"/>
              </a:rPr>
              <a:t>Family Picnic @ Canale Farms (10:00 am - 2:00 pm)  </a:t>
            </a:r>
            <a:r>
              <a:rPr lang="en-US" sz="1800" u="sng" dirty="0">
                <a:solidFill>
                  <a:schemeClr val="accent2">
                    <a:lumMod val="50000"/>
                  </a:schemeClr>
                </a:solidFill>
                <a:latin typeface="Times New Roman" panose="02020603050405020304" pitchFamily="18" charset="0"/>
                <a:cs typeface="Times New Roman" panose="02020603050405020304" pitchFamily="18" charset="0"/>
                <a:hlinkClick r:id="rId3"/>
              </a:rPr>
              <a:t>https://www.canalefarms.com/</a:t>
            </a:r>
            <a:endParaRPr lang="en-US" sz="1800" u="sng" dirty="0">
              <a:solidFill>
                <a:schemeClr val="accent2">
                  <a:lumMod val="50000"/>
                </a:schemeClr>
              </a:solidFill>
              <a:latin typeface="Times New Roman" panose="02020603050405020304" pitchFamily="18" charset="0"/>
              <a:cs typeface="Times New Roman" panose="02020603050405020304" pitchFamily="18" charset="0"/>
            </a:endParaRPr>
          </a:p>
          <a:p>
            <a:pPr marL="0" indent="0" algn="ctr">
              <a:lnSpc>
                <a:spcPct val="170000"/>
              </a:lnSpc>
              <a:spcBef>
                <a:spcPts val="0"/>
              </a:spcBef>
              <a:buNone/>
            </a:pPr>
            <a:r>
              <a:rPr lang="en-US" sz="1800" dirty="0">
                <a:solidFill>
                  <a:schemeClr val="accent2">
                    <a:lumMod val="50000"/>
                  </a:schemeClr>
                </a:solidFill>
                <a:latin typeface="Times New Roman" panose="02020603050405020304" pitchFamily="18" charset="0"/>
                <a:cs typeface="Times New Roman" panose="02020603050405020304" pitchFamily="18" charset="0"/>
              </a:rPr>
              <a:t>Family Photos</a:t>
            </a:r>
          </a:p>
          <a:p>
            <a:pPr marL="0" indent="0" algn="ctr">
              <a:lnSpc>
                <a:spcPct val="170000"/>
              </a:lnSpc>
              <a:spcBef>
                <a:spcPts val="0"/>
              </a:spcBef>
              <a:buNone/>
            </a:pPr>
            <a:r>
              <a:rPr lang="en-US" sz="1800" dirty="0">
                <a:solidFill>
                  <a:schemeClr val="accent2">
                    <a:lumMod val="50000"/>
                  </a:schemeClr>
                </a:solidFill>
                <a:latin typeface="Times New Roman" panose="02020603050405020304" pitchFamily="18" charset="0"/>
                <a:cs typeface="Times New Roman" panose="02020603050405020304" pitchFamily="18" charset="0"/>
              </a:rPr>
              <a:t>T-Shirts (Will be handed-out at Meet &amp; Greet)</a:t>
            </a:r>
          </a:p>
          <a:p>
            <a:pPr marL="0" indent="0" algn="ctr">
              <a:lnSpc>
                <a:spcPct val="170000"/>
              </a:lnSpc>
              <a:spcBef>
                <a:spcPts val="0"/>
              </a:spcBef>
              <a:buNone/>
            </a:pPr>
            <a:r>
              <a:rPr lang="en-US" sz="1800" dirty="0">
                <a:solidFill>
                  <a:schemeClr val="accent2">
                    <a:lumMod val="50000"/>
                  </a:schemeClr>
                </a:solidFill>
                <a:latin typeface="Times New Roman" panose="02020603050405020304" pitchFamily="18" charset="0"/>
                <a:cs typeface="Times New Roman" panose="02020603050405020304" pitchFamily="18" charset="0"/>
              </a:rPr>
              <a:t>Main Event Entertainment </a:t>
            </a:r>
          </a:p>
          <a:p>
            <a:pPr marL="0" indent="0" algn="ctr">
              <a:lnSpc>
                <a:spcPct val="170000"/>
              </a:lnSpc>
              <a:spcBef>
                <a:spcPts val="0"/>
              </a:spcBef>
              <a:buNone/>
            </a:pPr>
            <a:r>
              <a:rPr lang="en-US" sz="1800" dirty="0">
                <a:solidFill>
                  <a:schemeClr val="accent2">
                    <a:lumMod val="50000"/>
                  </a:schemeClr>
                </a:solidFill>
                <a:latin typeface="Times New Roman" panose="02020603050405020304" pitchFamily="18" charset="0"/>
                <a:cs typeface="Times New Roman" panose="02020603050405020304" pitchFamily="18" charset="0"/>
              </a:rPr>
              <a:t>Disc Jockey   </a:t>
            </a:r>
          </a:p>
          <a:p>
            <a:pPr marL="0" indent="0" algn="ctr">
              <a:lnSpc>
                <a:spcPct val="170000"/>
              </a:lnSpc>
              <a:spcBef>
                <a:spcPts val="0"/>
              </a:spcBef>
              <a:buNone/>
            </a:pPr>
            <a:r>
              <a:rPr lang="en-US" sz="1800" dirty="0">
                <a:solidFill>
                  <a:schemeClr val="accent2">
                    <a:lumMod val="50000"/>
                  </a:schemeClr>
                </a:solidFill>
                <a:latin typeface="Times New Roman" panose="02020603050405020304" pitchFamily="18" charset="0"/>
                <a:cs typeface="Times New Roman" panose="02020603050405020304" pitchFamily="18" charset="0"/>
              </a:rPr>
              <a:t>Shuttle/Party Bus (Provided from Hotel to Canale Farms)  </a:t>
            </a:r>
          </a:p>
          <a:p>
            <a:pPr marL="0" indent="0" algn="ctr">
              <a:lnSpc>
                <a:spcPct val="170000"/>
              </a:lnSpc>
              <a:spcBef>
                <a:spcPts val="0"/>
              </a:spcBef>
              <a:buNone/>
            </a:pPr>
            <a:r>
              <a:rPr lang="en-US" sz="1800" dirty="0">
                <a:solidFill>
                  <a:schemeClr val="accent2">
                    <a:lumMod val="50000"/>
                  </a:schemeClr>
                </a:solidFill>
                <a:latin typeface="Times New Roman" panose="02020603050405020304" pitchFamily="18" charset="0"/>
                <a:cs typeface="Times New Roman" panose="02020603050405020304" pitchFamily="18" charset="0"/>
              </a:rPr>
              <a:t>Photographer  </a:t>
            </a:r>
          </a:p>
          <a:p>
            <a:pPr marL="0" indent="0" algn="ctr">
              <a:lnSpc>
                <a:spcPct val="170000"/>
              </a:lnSpc>
              <a:spcBef>
                <a:spcPts val="0"/>
              </a:spcBef>
              <a:buNone/>
            </a:pPr>
            <a:endParaRPr lang="en-US" sz="2000"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86B8F45-CF04-11CD-E209-ECBF73724FBA}"/>
              </a:ext>
            </a:extLst>
          </p:cNvPr>
          <p:cNvPicPr>
            <a:picLocks noChangeAspect="1"/>
          </p:cNvPicPr>
          <p:nvPr/>
        </p:nvPicPr>
        <p:blipFill>
          <a:blip r:embed="rId4"/>
          <a:stretch>
            <a:fillRect/>
          </a:stretch>
        </p:blipFill>
        <p:spPr>
          <a:xfrm>
            <a:off x="3486686" y="6138812"/>
            <a:ext cx="5218628" cy="853514"/>
          </a:xfrm>
          <a:prstGeom prst="rect">
            <a:avLst/>
          </a:prstGeom>
        </p:spPr>
      </p:pic>
    </p:spTree>
    <p:extLst>
      <p:ext uri="{BB962C8B-B14F-4D97-AF65-F5344CB8AC3E}">
        <p14:creationId xmlns:p14="http://schemas.microsoft.com/office/powerpoint/2010/main" val="1982152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82000">
                <a:schemeClr val="accent4">
                  <a:lumMod val="40000"/>
                  <a:lumOff val="60000"/>
                </a:schemeClr>
              </a:gs>
              <a:gs pos="35000">
                <a:schemeClr val="accent1">
                  <a:lumMod val="0"/>
                  <a:lumOff val="100000"/>
                </a:schemeClr>
              </a:gs>
              <a:gs pos="100000">
                <a:schemeClr val="accent1">
                  <a:lumMod val="100000"/>
                </a:schemeClr>
              </a:gs>
            </a:gsLst>
            <a:path path="circle">
              <a:fillToRect l="50000" t="50000" r="50000" b="50000"/>
            </a:path>
          </a:gradFill>
        </p:spPr>
        <p:txBody>
          <a:bodyPr>
            <a:normAutofit/>
          </a:bodyPr>
          <a:lstStyle/>
          <a:p>
            <a:pPr algn="ctr"/>
            <a:r>
              <a:rPr lang="en-US" sz="6600" dirty="0">
                <a:solidFill>
                  <a:schemeClr val="accent1">
                    <a:lumMod val="50000"/>
                  </a:schemeClr>
                </a:solidFill>
                <a:latin typeface="Times New Roman" panose="02020603050405020304" pitchFamily="18" charset="0"/>
                <a:cs typeface="Times New Roman" panose="02020603050405020304" pitchFamily="18" charset="0"/>
              </a:rPr>
              <a:t>Reunion Cost Per Person</a:t>
            </a:r>
          </a:p>
        </p:txBody>
      </p:sp>
      <p:sp>
        <p:nvSpPr>
          <p:cNvPr id="3" name="Content Placeholder 2"/>
          <p:cNvSpPr>
            <a:spLocks noGrp="1"/>
          </p:cNvSpPr>
          <p:nvPr>
            <p:ph idx="1"/>
          </p:nvPr>
        </p:nvSpPr>
        <p:spPr>
          <a:xfrm>
            <a:off x="838201" y="1825624"/>
            <a:ext cx="10515600" cy="4472625"/>
          </a:xfrm>
        </p:spPr>
        <p:txBody>
          <a:bodyPr>
            <a:normAutofit/>
          </a:bodyPr>
          <a:lstStyle/>
          <a:p>
            <a:pPr marL="0" indent="0">
              <a:lnSpc>
                <a:spcPct val="200000"/>
              </a:lnSpc>
              <a:spcBef>
                <a:spcPts val="0"/>
              </a:spcBef>
              <a:buNone/>
            </a:pPr>
            <a:r>
              <a:rPr lang="en-US" altLang="en-US" sz="2400" b="1" dirty="0">
                <a:solidFill>
                  <a:schemeClr val="accent2">
                    <a:lumMod val="50000"/>
                  </a:schemeClr>
                </a:solidFill>
                <a:latin typeface="Times New Roman" panose="02020603050405020304" pitchFamily="18" charset="0"/>
                <a:cs typeface="Times New Roman" panose="02020603050405020304" pitchFamily="18" charset="0"/>
              </a:rPr>
              <a:t>Inclusive of all taxes and gratuities:</a:t>
            </a:r>
          </a:p>
          <a:p>
            <a:pPr marL="0" indent="0">
              <a:lnSpc>
                <a:spcPct val="200000"/>
              </a:lnSpc>
              <a:spcBef>
                <a:spcPts val="600"/>
              </a:spcBef>
            </a:pPr>
            <a:r>
              <a:rPr lang="en-US" sz="2200" dirty="0">
                <a:solidFill>
                  <a:schemeClr val="accent1">
                    <a:lumMod val="50000"/>
                  </a:schemeClr>
                </a:solidFill>
                <a:latin typeface="Times New Roman" panose="02020603050405020304" pitchFamily="18" charset="0"/>
                <a:cs typeface="Times New Roman" panose="02020603050405020304" pitchFamily="18" charset="0"/>
              </a:rPr>
              <a:t> Age 13 and Up = $165.00 </a:t>
            </a:r>
          </a:p>
          <a:p>
            <a:pPr marL="0" indent="0">
              <a:lnSpc>
                <a:spcPct val="200000"/>
              </a:lnSpc>
              <a:spcBef>
                <a:spcPts val="600"/>
              </a:spcBef>
            </a:pPr>
            <a:r>
              <a:rPr lang="en-US" sz="2200" dirty="0">
                <a:solidFill>
                  <a:schemeClr val="accent1">
                    <a:lumMod val="50000"/>
                  </a:schemeClr>
                </a:solidFill>
                <a:latin typeface="Times New Roman" panose="02020603050405020304" pitchFamily="18" charset="0"/>
                <a:cs typeface="Times New Roman" panose="02020603050405020304" pitchFamily="18" charset="0"/>
              </a:rPr>
              <a:t> Ages 5 - 12 = $80.00 </a:t>
            </a:r>
          </a:p>
          <a:p>
            <a:pPr marL="0" indent="0">
              <a:lnSpc>
                <a:spcPct val="200000"/>
              </a:lnSpc>
              <a:spcBef>
                <a:spcPts val="600"/>
              </a:spcBef>
            </a:pPr>
            <a:r>
              <a:rPr lang="en-US" sz="2200" dirty="0">
                <a:solidFill>
                  <a:schemeClr val="accent1">
                    <a:lumMod val="50000"/>
                  </a:schemeClr>
                </a:solidFill>
                <a:latin typeface="Times New Roman" panose="02020603050405020304" pitchFamily="18" charset="0"/>
                <a:cs typeface="Times New Roman" panose="02020603050405020304" pitchFamily="18" charset="0"/>
              </a:rPr>
              <a:t> Ages 4 &amp; under = Complimentary</a:t>
            </a:r>
          </a:p>
          <a:p>
            <a:pPr marL="0" indent="0">
              <a:lnSpc>
                <a:spcPct val="200000"/>
              </a:lnSpc>
              <a:spcBef>
                <a:spcPts val="600"/>
              </a:spcBef>
            </a:pPr>
            <a:endParaRPr lang="en-US" sz="22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0225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41388"/>
            <a:ext cx="10515600" cy="1249667"/>
          </a:xfrm>
          <a:gradFill>
            <a:gsLst>
              <a:gs pos="82000">
                <a:schemeClr val="accent4">
                  <a:lumMod val="40000"/>
                  <a:lumOff val="60000"/>
                </a:schemeClr>
              </a:gs>
              <a:gs pos="35000">
                <a:schemeClr val="accent1">
                  <a:lumMod val="0"/>
                  <a:lumOff val="100000"/>
                </a:schemeClr>
              </a:gs>
              <a:gs pos="100000">
                <a:schemeClr val="accent1">
                  <a:lumMod val="100000"/>
                </a:schemeClr>
              </a:gs>
            </a:gsLst>
            <a:path path="circle">
              <a:fillToRect l="50000" t="50000" r="50000" b="50000"/>
            </a:path>
          </a:gradFill>
        </p:spPr>
        <p:txBody>
          <a:bodyPr>
            <a:normAutofit/>
          </a:bodyPr>
          <a:lstStyle/>
          <a:p>
            <a:pPr algn="ctr"/>
            <a:r>
              <a:rPr lang="en-US" sz="6600" b="1" dirty="0">
                <a:solidFill>
                  <a:schemeClr val="accent1">
                    <a:lumMod val="50000"/>
                  </a:schemeClr>
                </a:solidFill>
                <a:latin typeface="Times New Roman" panose="02020603050405020304" pitchFamily="18" charset="0"/>
                <a:cs typeface="Times New Roman" panose="02020603050405020304" pitchFamily="18" charset="0"/>
              </a:rPr>
              <a:t>Hotel Information</a:t>
            </a:r>
          </a:p>
        </p:txBody>
      </p:sp>
      <p:sp>
        <p:nvSpPr>
          <p:cNvPr id="3" name="Content Placeholder 2"/>
          <p:cNvSpPr>
            <a:spLocks noGrp="1"/>
          </p:cNvSpPr>
          <p:nvPr>
            <p:ph idx="1"/>
          </p:nvPr>
        </p:nvSpPr>
        <p:spPr>
          <a:xfrm>
            <a:off x="184826" y="1488332"/>
            <a:ext cx="11809378" cy="5369668"/>
          </a:xfrm>
        </p:spPr>
        <p:txBody>
          <a:bodyPr>
            <a:normAutofit fontScale="32500" lnSpcReduction="20000"/>
          </a:bodyPr>
          <a:lstStyle/>
          <a:p>
            <a:pPr marL="0" indent="457200" algn="ctr">
              <a:lnSpc>
                <a:spcPct val="200000"/>
              </a:lnSpc>
              <a:spcBef>
                <a:spcPts val="0"/>
              </a:spcBef>
              <a:buNone/>
            </a:pPr>
            <a:r>
              <a:rPr lang="en-US" sz="4900" dirty="0">
                <a:solidFill>
                  <a:srgbClr val="ED7D31">
                    <a:lumMod val="50000"/>
                  </a:srgbClr>
                </a:solidFill>
                <a:latin typeface="Times New Roman" panose="02020603050405020304" pitchFamily="18" charset="0"/>
                <a:cs typeface="Times New Roman" panose="02020603050405020304" pitchFamily="18" charset="0"/>
              </a:rPr>
              <a:t>The hotel accommodations chosen is the “Hilton Memphis Hotel”, located at 939 Ridge Lake Blvd, Memphis, Tennessee 38120.  You will absolutely love this hotel; and plus, it has a 4.0 Star Rating.  </a:t>
            </a:r>
            <a:r>
              <a:rPr lang="en-US" sz="4900" dirty="0">
                <a:solidFill>
                  <a:schemeClr val="accent2">
                    <a:lumMod val="50000"/>
                  </a:schemeClr>
                </a:solidFill>
                <a:latin typeface="Times New Roman" panose="02020603050405020304" pitchFamily="18" charset="0"/>
                <a:cs typeface="Times New Roman" panose="02020603050405020304" pitchFamily="18" charset="0"/>
              </a:rPr>
              <a:t>The room rates are $151.00 for single and double occupancy.  Therefore, to secure the rooms for this price, we must reserve at least 15 rooms to get the group discount (Additional rooms can be added).  To receive this discounted rate, please ensure you refer to the “Gladney-Jones, Gordon-Lane Family Reunion” upon booking your reservations.  Make your reservations directly with “Hilton Memphis Hotel” by calling locally @ (901) 684-6664 or through the link they provided for our 2026 Reunion: </a:t>
            </a:r>
            <a:r>
              <a:rPr lang="en-US" sz="4900" dirty="0">
                <a:latin typeface="Times New Roman" panose="02020603050405020304" pitchFamily="18" charset="0"/>
                <a:cs typeface="Times New Roman" panose="02020603050405020304" pitchFamily="18" charset="0"/>
              </a:rPr>
              <a:t> </a:t>
            </a:r>
            <a:r>
              <a:rPr lang="en-US" sz="4900" u="sng" dirty="0">
                <a:latin typeface="Times New Roman" panose="02020603050405020304" pitchFamily="18" charset="0"/>
                <a:cs typeface="Times New Roman" panose="02020603050405020304" pitchFamily="18" charset="0"/>
                <a:hlinkClick r:id="rId3"/>
              </a:rPr>
              <a:t>https://www.hilton.com/en/book/reservation/deeplink/?ctyhocn=MEMPHHF&amp;groupCode=96Z&amp;arrivaldate=2026-09-04&amp;departuredate=2026-09-07&amp;cid=OM,WW,HILTONLINK,EN,DirectLink&amp;fromId=HILTONLINKDIRECT</a:t>
            </a:r>
            <a:r>
              <a:rPr lang="en-US" sz="4900" dirty="0">
                <a:solidFill>
                  <a:schemeClr val="accent2">
                    <a:lumMod val="50000"/>
                  </a:schemeClr>
                </a:solidFill>
                <a:latin typeface="Times New Roman" panose="02020603050405020304" pitchFamily="18" charset="0"/>
                <a:cs typeface="Times New Roman" panose="02020603050405020304" pitchFamily="18" charset="0"/>
              </a:rPr>
              <a:t>  </a:t>
            </a:r>
          </a:p>
          <a:p>
            <a:pPr marL="0" indent="457200" algn="ctr">
              <a:lnSpc>
                <a:spcPct val="200000"/>
              </a:lnSpc>
              <a:spcBef>
                <a:spcPts val="0"/>
              </a:spcBef>
              <a:buNone/>
            </a:pPr>
            <a:r>
              <a:rPr lang="en-US" sz="4900" dirty="0">
                <a:solidFill>
                  <a:schemeClr val="accent2">
                    <a:lumMod val="50000"/>
                  </a:schemeClr>
                </a:solidFill>
                <a:latin typeface="Times New Roman" panose="02020603050405020304" pitchFamily="18" charset="0"/>
                <a:cs typeface="Times New Roman" panose="02020603050405020304" pitchFamily="18" charset="0"/>
              </a:rPr>
              <a:t>Please contact Gwendolyn Edwards (Treasurer) to place your name(s) on her Spreadsheet for tracking purposes after making your reservations.  Once all particulars have been confirmed, Kenneth Harris Sr. and Teresa Gladney (Administrators) will notify you and forward the information through email or text.  As far as any other dues/donations; Gwendolyn Edwards will be the Point of Contact.  Therefore, refer to her when you want to make any payments other than the hotel.  </a:t>
            </a:r>
          </a:p>
          <a:p>
            <a:pPr indent="0" algn="ctr">
              <a:lnSpc>
                <a:spcPct val="200000"/>
              </a:lnSpc>
              <a:spcBef>
                <a:spcPts val="0"/>
              </a:spcBef>
              <a:buNone/>
            </a:pPr>
            <a:endParaRPr lang="en-US" sz="3600" dirty="0"/>
          </a:p>
        </p:txBody>
      </p:sp>
    </p:spTree>
    <p:extLst>
      <p:ext uri="{BB962C8B-B14F-4D97-AF65-F5344CB8AC3E}">
        <p14:creationId xmlns:p14="http://schemas.microsoft.com/office/powerpoint/2010/main" val="3536375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9833" y="182471"/>
            <a:ext cx="10515600" cy="1251238"/>
          </a:xfrm>
          <a:gradFill>
            <a:gsLst>
              <a:gs pos="82000">
                <a:schemeClr val="accent4">
                  <a:lumMod val="40000"/>
                  <a:lumOff val="60000"/>
                </a:schemeClr>
              </a:gs>
              <a:gs pos="35000">
                <a:schemeClr val="accent1">
                  <a:lumMod val="0"/>
                  <a:lumOff val="100000"/>
                </a:schemeClr>
              </a:gs>
              <a:gs pos="100000">
                <a:schemeClr val="accent1">
                  <a:lumMod val="100000"/>
                </a:schemeClr>
              </a:gs>
            </a:gsLst>
            <a:path path="circle">
              <a:fillToRect l="50000" t="50000" r="50000" b="50000"/>
            </a:path>
          </a:gradFill>
        </p:spPr>
        <p:txBody>
          <a:bodyPr>
            <a:normAutofit/>
          </a:bodyPr>
          <a:lstStyle/>
          <a:p>
            <a:pPr algn="ctr"/>
            <a:r>
              <a:rPr lang="en-US" sz="4000" dirty="0">
                <a:solidFill>
                  <a:schemeClr val="accent1">
                    <a:lumMod val="50000"/>
                  </a:schemeClr>
                </a:solidFill>
                <a:latin typeface="Times New Roman" panose="02020603050405020304" pitchFamily="18" charset="0"/>
                <a:cs typeface="Times New Roman" panose="02020603050405020304" pitchFamily="18" charset="0"/>
              </a:rPr>
              <a:t>T-Shirt Sizes</a:t>
            </a:r>
            <a:br>
              <a:rPr lang="en-US" sz="4000" dirty="0">
                <a:solidFill>
                  <a:schemeClr val="accent1">
                    <a:lumMod val="50000"/>
                  </a:schemeClr>
                </a:solidFill>
                <a:latin typeface="Times New Roman" panose="02020603050405020304" pitchFamily="18" charset="0"/>
                <a:cs typeface="Times New Roman" panose="02020603050405020304" pitchFamily="18" charset="0"/>
              </a:rPr>
            </a:br>
            <a:r>
              <a:rPr lang="en-US" sz="4000" dirty="0">
                <a:solidFill>
                  <a:schemeClr val="accent1">
                    <a:lumMod val="50000"/>
                  </a:schemeClr>
                </a:solidFill>
                <a:latin typeface="Times New Roman" panose="02020603050405020304" pitchFamily="18" charset="0"/>
                <a:cs typeface="Times New Roman" panose="02020603050405020304" pitchFamily="18" charset="0"/>
              </a:rPr>
              <a:t>(Deadline for T-shirt orders is June 30, 2026)</a:t>
            </a:r>
          </a:p>
        </p:txBody>
      </p:sp>
      <p:sp>
        <p:nvSpPr>
          <p:cNvPr id="3" name="Content Placeholder 2"/>
          <p:cNvSpPr>
            <a:spLocks noGrp="1"/>
          </p:cNvSpPr>
          <p:nvPr>
            <p:ph sz="half" idx="1"/>
          </p:nvPr>
        </p:nvSpPr>
        <p:spPr>
          <a:xfrm>
            <a:off x="238539" y="1575399"/>
            <a:ext cx="6241774" cy="3606201"/>
          </a:xfrm>
        </p:spPr>
        <p:txBody>
          <a:bodyPr>
            <a:noAutofit/>
          </a:bodyPr>
          <a:lstStyle/>
          <a:p>
            <a:pPr marL="0" indent="457200">
              <a:lnSpc>
                <a:spcPct val="200000"/>
              </a:lnSpc>
              <a:spcBef>
                <a:spcPts val="0"/>
              </a:spcBef>
              <a:buNone/>
            </a:pPr>
            <a:r>
              <a:rPr lang="en-US" sz="3600" dirty="0">
                <a:solidFill>
                  <a:schemeClr val="accent2">
                    <a:lumMod val="50000"/>
                  </a:schemeClr>
                </a:solidFill>
                <a:latin typeface="Times New Roman" panose="02020603050405020304" pitchFamily="18" charset="0"/>
                <a:cs typeface="Times New Roman" panose="02020603050405020304" pitchFamily="18" charset="0"/>
              </a:rPr>
              <a:t>Child (S-L)</a:t>
            </a:r>
          </a:p>
          <a:p>
            <a:pPr marL="0" indent="457200">
              <a:lnSpc>
                <a:spcPct val="200000"/>
              </a:lnSpc>
              <a:spcBef>
                <a:spcPts val="0"/>
              </a:spcBef>
              <a:buNone/>
            </a:pPr>
            <a:r>
              <a:rPr lang="en-US" sz="3600" dirty="0">
                <a:solidFill>
                  <a:schemeClr val="accent2">
                    <a:lumMod val="50000"/>
                  </a:schemeClr>
                </a:solidFill>
                <a:latin typeface="Times New Roman" panose="02020603050405020304" pitchFamily="18" charset="0"/>
                <a:cs typeface="Times New Roman" panose="02020603050405020304" pitchFamily="18" charset="0"/>
              </a:rPr>
              <a:t>Adult (S, M, L, XL)</a:t>
            </a:r>
          </a:p>
          <a:p>
            <a:pPr marL="0" indent="457200">
              <a:lnSpc>
                <a:spcPct val="200000"/>
              </a:lnSpc>
              <a:spcBef>
                <a:spcPts val="0"/>
              </a:spcBef>
              <a:buNone/>
            </a:pPr>
            <a:r>
              <a:rPr lang="en-US" sz="3600" dirty="0">
                <a:solidFill>
                  <a:schemeClr val="accent2">
                    <a:lumMod val="50000"/>
                  </a:schemeClr>
                </a:solidFill>
                <a:latin typeface="Times New Roman" panose="02020603050405020304" pitchFamily="18" charset="0"/>
                <a:cs typeface="Times New Roman" panose="02020603050405020304" pitchFamily="18" charset="0"/>
              </a:rPr>
              <a:t>Adult (2X-4X)</a:t>
            </a:r>
          </a:p>
          <a:p>
            <a:pPr marL="0" indent="457200">
              <a:lnSpc>
                <a:spcPct val="200000"/>
              </a:lnSpc>
              <a:spcBef>
                <a:spcPts val="0"/>
              </a:spcBef>
              <a:buNone/>
            </a:pPr>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a:p>
            <a:pPr marL="0" indent="0">
              <a:lnSpc>
                <a:spcPct val="200000"/>
              </a:lnSpc>
              <a:spcBef>
                <a:spcPts val="0"/>
              </a:spcBef>
              <a:buNone/>
            </a:pPr>
            <a:endParaRPr lang="en-US" sz="1800" dirty="0">
              <a:latin typeface="Times New Roman" panose="02020603050405020304" pitchFamily="18" charset="0"/>
              <a:cs typeface="Times New Roman" panose="02020603050405020304" pitchFamily="18" charset="0"/>
            </a:endParaRPr>
          </a:p>
        </p:txBody>
      </p:sp>
      <p:sp>
        <p:nvSpPr>
          <p:cNvPr id="15" name="Content Placeholder 14"/>
          <p:cNvSpPr>
            <a:spLocks noGrp="1"/>
          </p:cNvSpPr>
          <p:nvPr>
            <p:ph sz="half" idx="2"/>
          </p:nvPr>
        </p:nvSpPr>
        <p:spPr>
          <a:xfrm>
            <a:off x="769833" y="5323290"/>
            <a:ext cx="10515599" cy="1448213"/>
          </a:xfrm>
        </p:spPr>
        <p:txBody>
          <a:bodyPr>
            <a:noAutofit/>
          </a:bodyPr>
          <a:lstStyle/>
          <a:p>
            <a:pPr marL="0" indent="0" algn="ctr">
              <a:buNone/>
            </a:pPr>
            <a:endParaRPr lang="en-US" dirty="0">
              <a:solidFill>
                <a:schemeClr val="accent2">
                  <a:lumMod val="50000"/>
                </a:schemeClr>
              </a:solidFill>
              <a:latin typeface="Times New Roman" panose="02020603050405020304" pitchFamily="18" charset="0"/>
              <a:cs typeface="Times New Roman" panose="02020603050405020304" pitchFamily="18" charset="0"/>
            </a:endParaRPr>
          </a:p>
          <a:p>
            <a:pPr marL="0" indent="0" algn="ctr">
              <a:buNone/>
            </a:pPr>
            <a:r>
              <a:rPr lang="en-US" dirty="0">
                <a:solidFill>
                  <a:schemeClr val="accent2">
                    <a:lumMod val="50000"/>
                  </a:schemeClr>
                </a:solidFill>
                <a:latin typeface="Times New Roman" panose="02020603050405020304" pitchFamily="18" charset="0"/>
                <a:cs typeface="Times New Roman" panose="02020603050405020304" pitchFamily="18" charset="0"/>
              </a:rPr>
              <a:t>Gwendolyn Edwards @ (901) 412-0880 / gwenedw@att.net</a:t>
            </a:r>
          </a:p>
          <a:p>
            <a:pPr marL="0" indent="0">
              <a:buNone/>
            </a:pPr>
            <a:endParaRPr lang="en-US"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578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38986</TotalTime>
  <Words>1296</Words>
  <Application>Microsoft Office PowerPoint</Application>
  <PresentationFormat>Widescreen</PresentationFormat>
  <Paragraphs>133</Paragraphs>
  <Slides>12</Slides>
  <Notes>10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Baskerville Old Face</vt:lpstr>
      <vt:lpstr>Calibri</vt:lpstr>
      <vt:lpstr>Calibri Light</vt:lpstr>
      <vt:lpstr>Times New Roman</vt:lpstr>
      <vt:lpstr>Office Theme</vt:lpstr>
      <vt:lpstr>PowerPoint Presentation</vt:lpstr>
      <vt:lpstr>Family Reunion Gathering 2026</vt:lpstr>
      <vt:lpstr>Agenda Slides</vt:lpstr>
      <vt:lpstr>Introduction</vt:lpstr>
      <vt:lpstr>Itinerary</vt:lpstr>
      <vt:lpstr>Reunion Inclusive Package                        (Deadline for reunion fees is July 31, 2026)</vt:lpstr>
      <vt:lpstr>Reunion Cost Per Person</vt:lpstr>
      <vt:lpstr>Hotel Information</vt:lpstr>
      <vt:lpstr>T-Shirt Sizes (Deadline for T-shirt orders is June 30, 2026)</vt:lpstr>
      <vt:lpstr>PowerPoint Presentation</vt:lpstr>
      <vt:lpstr>Conclusion</vt:lpstr>
      <vt:lpstr>Family Crest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an Ethical Culture</dc:title>
  <dc:creator>Louis</dc:creator>
  <cp:lastModifiedBy>Louis Gladney</cp:lastModifiedBy>
  <cp:revision>154</cp:revision>
  <cp:lastPrinted>2016-12-24T13:17:33Z</cp:lastPrinted>
  <dcterms:created xsi:type="dcterms:W3CDTF">2015-07-19T14:30:54Z</dcterms:created>
  <dcterms:modified xsi:type="dcterms:W3CDTF">2025-12-21T15:47:42Z</dcterms:modified>
</cp:coreProperties>
</file>